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charts/chart8.xml" ContentType="application/vnd.openxmlformats-officedocument.drawingml.chart+xml"/>
  <Override PartName="/ppt/notesSlides/notesSlide21.xml" ContentType="application/vnd.openxmlformats-officedocument.presentationml.notesSlide+xml"/>
  <Override PartName="/ppt/charts/chart9.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0.xml" ContentType="application/vnd.openxmlformats-officedocument.drawingml.chart+xml"/>
  <Override PartName="/ppt/notesSlides/notesSlide24.xml" ContentType="application/vnd.openxmlformats-officedocument.presentationml.notesSlide+xml"/>
  <Override PartName="/ppt/charts/chart11.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331" r:id="rId3"/>
    <p:sldId id="455" r:id="rId4"/>
    <p:sldId id="334" r:id="rId5"/>
    <p:sldId id="428" r:id="rId6"/>
    <p:sldId id="429" r:id="rId7"/>
    <p:sldId id="430" r:id="rId8"/>
    <p:sldId id="436" r:id="rId9"/>
    <p:sldId id="437" r:id="rId10"/>
    <p:sldId id="438" r:id="rId11"/>
    <p:sldId id="439" r:id="rId12"/>
    <p:sldId id="427" r:id="rId13"/>
    <p:sldId id="425" r:id="rId14"/>
    <p:sldId id="426" r:id="rId15"/>
    <p:sldId id="435" r:id="rId16"/>
    <p:sldId id="432" r:id="rId17"/>
    <p:sldId id="456" r:id="rId18"/>
    <p:sldId id="433" r:id="rId19"/>
    <p:sldId id="434" r:id="rId20"/>
    <p:sldId id="440" r:id="rId21"/>
    <p:sldId id="450" r:id="rId22"/>
    <p:sldId id="441" r:id="rId23"/>
    <p:sldId id="442" r:id="rId24"/>
    <p:sldId id="443" r:id="rId25"/>
    <p:sldId id="444" r:id="rId26"/>
    <p:sldId id="451" r:id="rId27"/>
    <p:sldId id="454" r:id="rId28"/>
    <p:sldId id="453"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A49"/>
    <a:srgbClr val="D27A00"/>
    <a:srgbClr val="003E2B"/>
    <a:srgbClr val="00A270"/>
    <a:srgbClr val="396079"/>
    <a:srgbClr val="0066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2776" autoAdjust="0"/>
  </p:normalViewPr>
  <p:slideViewPr>
    <p:cSldViewPr snapToGrid="0">
      <p:cViewPr>
        <p:scale>
          <a:sx n="62" d="100"/>
          <a:sy n="62" d="100"/>
        </p:scale>
        <p:origin x="-816" y="144"/>
      </p:cViewPr>
      <p:guideLst>
        <p:guide orient="horz" pos="2160"/>
        <p:guide pos="3840"/>
      </p:guideLst>
    </p:cSldViewPr>
  </p:slideViewPr>
  <p:outlineViewPr>
    <p:cViewPr>
      <p:scale>
        <a:sx n="33" d="100"/>
        <a:sy n="33" d="100"/>
      </p:scale>
      <p:origin x="0" y="0"/>
    </p:cViewPr>
  </p:outlineViewPr>
  <p:notesTextViewPr>
    <p:cViewPr>
      <p:scale>
        <a:sx n="1" d="1"/>
        <a:sy n="1" d="1"/>
      </p:scale>
      <p:origin x="0" y="736"/>
    </p:cViewPr>
  </p:notesTextViewPr>
  <p:sorterViewPr>
    <p:cViewPr>
      <p:scale>
        <a:sx n="60" d="100"/>
        <a:sy n="60" d="100"/>
      </p:scale>
      <p:origin x="0" y="12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kimley-horn.com\SE_CHL\CHL_PRJ\110062054%20Loudoun%20County%20Market\Deliverable\02_People_graphs.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kimley-horn.com\SE_CHL\CHL_PRJ\110062054%20Loudoun%20County%20Market\Data\Unconstrained%20Forecasting\LoudounForecasts_Tasks3&amp;4Data_20171031_1.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kimley-horn.com\SE_CHL\CHL_PRJ\110062054%20Loudoun%20County%20Market\Data\Unconstrained%20Forecasting\LoudounForecasts_Tasks3&amp;4Data_20171031_1.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kimley-horn.com\SE_CHL\CHL_PRJ\110062054%20Loudoun%20County%20Market\Deliverable\04_Place_graphs.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kimley-horn.com\SE_CHL\CHL_PRJ\110062054%20Loudoun%20County%20Market\Deliverable\04_Place_graph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kimley-horn.com\SE_CHL\CHL_PRJ\110062054%20Loudoun%20County%20Market\Data\Unconstrained%20Forecasting\LoudounForecasts_Task2Data_20171023_1.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kimley-horn.com\SE_CHL\CHL_PRJ\110062054%20Loudoun%20County%20Market\Data\Unconstrained%20Forecasting\LoudounForecasts_Task2Data_20171023_1.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kimley-horn.com\SE_CHL\CHL_PRJ\110062054%20Loudoun%20County%20Market\Data\Unconstrained%20Forecasting\LoudounForecasts_Tasks3&amp;4Data_20171031_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kimley-horn.com\SE_CHL\CHL_PRJ\110062054%20Loudoun%20County%20Market\Data\Unconstrained%20Forecasting\LoudounForecasts_Tasks3&amp;4Data_20171031_1.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kimley-horn.com\SE_CHL\CHL_PRJ\110062054%20Loudoun%20County%20Market\Data\Unconstrained%20Forecasting\LoudounForecasts_Tasks3&amp;4Data_20171031_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B0F-4CC3-B428-4D846803BE1E}"/>
                </c:ext>
              </c:extLst>
            </c:dLbl>
            <c:dLbl>
              <c:idx val="5"/>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B0F-4CC3-B428-4D846803BE1E}"/>
                </c:ext>
              </c:extLst>
            </c:dLbl>
            <c:dLbl>
              <c:idx val="1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B0F-4CC3-B428-4D846803BE1E}"/>
                </c:ext>
              </c:extLst>
            </c:dLbl>
            <c:dLbl>
              <c:idx val="15"/>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B0F-4CC3-B428-4D846803BE1E}"/>
                </c:ext>
              </c:extLst>
            </c:dLbl>
            <c:dLbl>
              <c:idx val="2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B0F-4CC3-B428-4D846803BE1E}"/>
                </c:ext>
              </c:extLst>
            </c:dLbl>
            <c:dLbl>
              <c:idx val="26"/>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B0F-4CC3-B428-4D846803BE1E}"/>
                </c:ext>
              </c:extLst>
            </c:dLbl>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LoudounPopTrends!$E$3:$E$29</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LoudounPopTrends!$F$3:$F$29</c:f>
              <c:numCache>
                <c:formatCode>#,##0</c:formatCode>
                <c:ptCount val="27"/>
                <c:pt idx="0">
                  <c:v>86129</c:v>
                </c:pt>
                <c:pt idx="1">
                  <c:v>89931</c:v>
                </c:pt>
                <c:pt idx="2">
                  <c:v>92337</c:v>
                </c:pt>
                <c:pt idx="3">
                  <c:v>97779</c:v>
                </c:pt>
                <c:pt idx="4">
                  <c:v>104966</c:v>
                </c:pt>
                <c:pt idx="5">
                  <c:v>112843</c:v>
                </c:pt>
                <c:pt idx="6">
                  <c:v>121596</c:v>
                </c:pt>
                <c:pt idx="7">
                  <c:v>132349</c:v>
                </c:pt>
                <c:pt idx="8">
                  <c:v>141756</c:v>
                </c:pt>
                <c:pt idx="9">
                  <c:v>156374</c:v>
                </c:pt>
                <c:pt idx="10">
                  <c:v>169599</c:v>
                </c:pt>
                <c:pt idx="11">
                  <c:v>188355</c:v>
                </c:pt>
                <c:pt idx="12">
                  <c:v>206050</c:v>
                </c:pt>
                <c:pt idx="13">
                  <c:v>222075</c:v>
                </c:pt>
                <c:pt idx="14">
                  <c:v>240123</c:v>
                </c:pt>
                <c:pt idx="15">
                  <c:v>259146</c:v>
                </c:pt>
                <c:pt idx="16">
                  <c:v>276542</c:v>
                </c:pt>
                <c:pt idx="17">
                  <c:v>289397</c:v>
                </c:pt>
                <c:pt idx="18">
                  <c:v>298420</c:v>
                </c:pt>
                <c:pt idx="19">
                  <c:v>304964</c:v>
                </c:pt>
                <c:pt idx="20">
                  <c:v>312311</c:v>
                </c:pt>
                <c:pt idx="21">
                  <c:v>319537</c:v>
                </c:pt>
                <c:pt idx="22">
                  <c:v>327605</c:v>
                </c:pt>
                <c:pt idx="23">
                  <c:v>338733</c:v>
                </c:pt>
                <c:pt idx="24">
                  <c:v>351573</c:v>
                </c:pt>
                <c:pt idx="25">
                  <c:v>363524</c:v>
                </c:pt>
                <c:pt idx="26">
                  <c:v>373694</c:v>
                </c:pt>
              </c:numCache>
            </c:numRef>
          </c:val>
          <c:smooth val="0"/>
          <c:extLst xmlns:c16r2="http://schemas.microsoft.com/office/drawing/2015/06/chart">
            <c:ext xmlns:c16="http://schemas.microsoft.com/office/drawing/2014/chart" uri="{C3380CC4-5D6E-409C-BE32-E72D297353CC}">
              <c16:uniqueId val="{00000006-EB0F-4CC3-B428-4D846803BE1E}"/>
            </c:ext>
          </c:extLst>
        </c:ser>
        <c:dLbls>
          <c:showLegendKey val="0"/>
          <c:showVal val="0"/>
          <c:showCatName val="0"/>
          <c:showSerName val="0"/>
          <c:showPercent val="0"/>
          <c:showBubbleSize val="0"/>
        </c:dLbls>
        <c:marker val="1"/>
        <c:smooth val="0"/>
        <c:axId val="132847488"/>
        <c:axId val="132849024"/>
      </c:lineChart>
      <c:catAx>
        <c:axId val="13284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132849024"/>
        <c:crosses val="autoZero"/>
        <c:auto val="1"/>
        <c:lblAlgn val="ctr"/>
        <c:lblOffset val="100"/>
        <c:noMultiLvlLbl val="0"/>
      </c:catAx>
      <c:valAx>
        <c:axId val="132849024"/>
        <c:scaling>
          <c:orientation val="minMax"/>
        </c:scaling>
        <c:delete val="0"/>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1328474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chemeClr val="bg1">
              <a:lumMod val="50000"/>
            </a:schemeClr>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Office_LOW!$AR$80</c:f>
              <c:strCache>
                <c:ptCount val="1"/>
                <c:pt idx="0">
                  <c:v>Low </c:v>
                </c:pt>
              </c:strCache>
            </c:strRef>
          </c:tx>
          <c:spPr>
            <a:solidFill>
              <a:schemeClr val="accent1"/>
            </a:solidFill>
            <a:ln>
              <a:noFill/>
            </a:ln>
            <a:effectLst/>
          </c:spPr>
          <c:invertIfNegative val="0"/>
          <c:cat>
            <c:strRef>
              <c:f>Office_LOW!$AS$79:$AW$79</c:f>
              <c:strCache>
                <c:ptCount val="5"/>
                <c:pt idx="0">
                  <c:v>2015-2025</c:v>
                </c:pt>
                <c:pt idx="1">
                  <c:v>2020-2025</c:v>
                </c:pt>
                <c:pt idx="2">
                  <c:v>2025-2030</c:v>
                </c:pt>
                <c:pt idx="3">
                  <c:v>2030-2035</c:v>
                </c:pt>
                <c:pt idx="4">
                  <c:v>2035-2040</c:v>
                </c:pt>
              </c:strCache>
            </c:strRef>
          </c:cat>
          <c:val>
            <c:numRef>
              <c:f>Office_LOW!$AS$80:$AW$80</c:f>
              <c:numCache>
                <c:formatCode>#,##0</c:formatCode>
                <c:ptCount val="5"/>
                <c:pt idx="0">
                  <c:v>1715560</c:v>
                </c:pt>
                <c:pt idx="1">
                  <c:v>1889060</c:v>
                </c:pt>
                <c:pt idx="2">
                  <c:v>2092050</c:v>
                </c:pt>
                <c:pt idx="3">
                  <c:v>1972100</c:v>
                </c:pt>
                <c:pt idx="4">
                  <c:v>1480170</c:v>
                </c:pt>
              </c:numCache>
            </c:numRef>
          </c:val>
          <c:extLst xmlns:c16r2="http://schemas.microsoft.com/office/drawing/2015/06/chart">
            <c:ext xmlns:c16="http://schemas.microsoft.com/office/drawing/2014/chart" uri="{C3380CC4-5D6E-409C-BE32-E72D297353CC}">
              <c16:uniqueId val="{00000000-B4C2-4625-A35C-0E9CEC4A4C5B}"/>
            </c:ext>
          </c:extLst>
        </c:ser>
        <c:ser>
          <c:idx val="1"/>
          <c:order val="1"/>
          <c:tx>
            <c:strRef>
              <c:f>Office_LOW!$AR$81</c:f>
              <c:strCache>
                <c:ptCount val="1"/>
                <c:pt idx="0">
                  <c:v>Medium </c:v>
                </c:pt>
              </c:strCache>
            </c:strRef>
          </c:tx>
          <c:spPr>
            <a:solidFill>
              <a:schemeClr val="accent2"/>
            </a:solidFill>
            <a:ln>
              <a:noFill/>
            </a:ln>
            <a:effectLst/>
          </c:spPr>
          <c:invertIfNegative val="0"/>
          <c:cat>
            <c:strRef>
              <c:f>Office_LOW!$AS$79:$AW$79</c:f>
              <c:strCache>
                <c:ptCount val="5"/>
                <c:pt idx="0">
                  <c:v>2015-2025</c:v>
                </c:pt>
                <c:pt idx="1">
                  <c:v>2020-2025</c:v>
                </c:pt>
                <c:pt idx="2">
                  <c:v>2025-2030</c:v>
                </c:pt>
                <c:pt idx="3">
                  <c:v>2030-2035</c:v>
                </c:pt>
                <c:pt idx="4">
                  <c:v>2035-2040</c:v>
                </c:pt>
              </c:strCache>
            </c:strRef>
          </c:cat>
          <c:val>
            <c:numRef>
              <c:f>Office_LOW!$AS$81:$AW$81</c:f>
              <c:numCache>
                <c:formatCode>#,##0</c:formatCode>
                <c:ptCount val="5"/>
                <c:pt idx="0">
                  <c:v>1822090</c:v>
                </c:pt>
                <c:pt idx="1">
                  <c:v>2086780</c:v>
                </c:pt>
                <c:pt idx="2">
                  <c:v>2387140</c:v>
                </c:pt>
                <c:pt idx="3">
                  <c:v>2241400</c:v>
                </c:pt>
                <c:pt idx="4">
                  <c:v>1805010</c:v>
                </c:pt>
              </c:numCache>
            </c:numRef>
          </c:val>
          <c:extLst xmlns:c16r2="http://schemas.microsoft.com/office/drawing/2015/06/chart">
            <c:ext xmlns:c16="http://schemas.microsoft.com/office/drawing/2014/chart" uri="{C3380CC4-5D6E-409C-BE32-E72D297353CC}">
              <c16:uniqueId val="{00000001-B4C2-4625-A35C-0E9CEC4A4C5B}"/>
            </c:ext>
          </c:extLst>
        </c:ser>
        <c:ser>
          <c:idx val="2"/>
          <c:order val="2"/>
          <c:tx>
            <c:strRef>
              <c:f>Office_LOW!$AR$82</c:f>
              <c:strCache>
                <c:ptCount val="1"/>
                <c:pt idx="0">
                  <c:v>High</c:v>
                </c:pt>
              </c:strCache>
            </c:strRef>
          </c:tx>
          <c:spPr>
            <a:solidFill>
              <a:schemeClr val="accent3"/>
            </a:solidFill>
            <a:ln>
              <a:noFill/>
            </a:ln>
            <a:effectLst/>
          </c:spPr>
          <c:invertIfNegative val="0"/>
          <c:cat>
            <c:strRef>
              <c:f>Office_LOW!$AS$79:$AW$79</c:f>
              <c:strCache>
                <c:ptCount val="5"/>
                <c:pt idx="0">
                  <c:v>2015-2025</c:v>
                </c:pt>
                <c:pt idx="1">
                  <c:v>2020-2025</c:v>
                </c:pt>
                <c:pt idx="2">
                  <c:v>2025-2030</c:v>
                </c:pt>
                <c:pt idx="3">
                  <c:v>2030-2035</c:v>
                </c:pt>
                <c:pt idx="4">
                  <c:v>2035-2040</c:v>
                </c:pt>
              </c:strCache>
            </c:strRef>
          </c:cat>
          <c:val>
            <c:numRef>
              <c:f>Office_LOW!$AS$82:$AW$82</c:f>
              <c:numCache>
                <c:formatCode>#,##0</c:formatCode>
                <c:ptCount val="5"/>
                <c:pt idx="0">
                  <c:v>1860140</c:v>
                </c:pt>
                <c:pt idx="1">
                  <c:v>2220750</c:v>
                </c:pt>
                <c:pt idx="2">
                  <c:v>2755120</c:v>
                </c:pt>
                <c:pt idx="3">
                  <c:v>2643890</c:v>
                </c:pt>
                <c:pt idx="4">
                  <c:v>2209630</c:v>
                </c:pt>
              </c:numCache>
            </c:numRef>
          </c:val>
          <c:extLst xmlns:c16r2="http://schemas.microsoft.com/office/drawing/2015/06/chart">
            <c:ext xmlns:c16="http://schemas.microsoft.com/office/drawing/2014/chart" uri="{C3380CC4-5D6E-409C-BE32-E72D297353CC}">
              <c16:uniqueId val="{00000002-B4C2-4625-A35C-0E9CEC4A4C5B}"/>
            </c:ext>
          </c:extLst>
        </c:ser>
        <c:dLbls>
          <c:showLegendKey val="0"/>
          <c:showVal val="0"/>
          <c:showCatName val="0"/>
          <c:showSerName val="0"/>
          <c:showPercent val="0"/>
          <c:showBubbleSize val="0"/>
        </c:dLbls>
        <c:gapWidth val="219"/>
        <c:overlap val="-27"/>
        <c:axId val="213439232"/>
        <c:axId val="213440768"/>
      </c:barChart>
      <c:catAx>
        <c:axId val="2134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440768"/>
        <c:crosses val="autoZero"/>
        <c:auto val="1"/>
        <c:lblAlgn val="ctr"/>
        <c:lblOffset val="100"/>
        <c:noMultiLvlLbl val="0"/>
      </c:catAx>
      <c:valAx>
        <c:axId val="213440768"/>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t>Office Demand (Sq.Ft.)</a:t>
                </a:r>
              </a:p>
            </c:rich>
          </c:tx>
          <c:layout>
            <c:manualLayout>
              <c:xMode val="edge"/>
              <c:yMode val="edge"/>
              <c:x val="1.9826517967781909E-2"/>
              <c:y val="0.23342400381770462"/>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439232"/>
        <c:crosses val="autoZero"/>
        <c:crossBetween val="between"/>
      </c:valAx>
      <c:spPr>
        <a:noFill/>
        <a:ln>
          <a:noFill/>
        </a:ln>
        <a:effectLst/>
      </c:spPr>
    </c:plotArea>
    <c:legend>
      <c:legendPos val="b"/>
      <c:layout>
        <c:manualLayout>
          <c:xMode val="edge"/>
          <c:yMode val="edge"/>
          <c:x val="0.40843349042336258"/>
          <c:y val="0.90005147083887238"/>
          <c:w val="0.25748226638956379"/>
          <c:h val="6.96454988580972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50000"/>
            </a:schemeClr>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DataCenter_LOW!$AR$89</c:f>
              <c:strCache>
                <c:ptCount val="1"/>
                <c:pt idx="0">
                  <c:v>Low </c:v>
                </c:pt>
              </c:strCache>
            </c:strRef>
          </c:tx>
          <c:spPr>
            <a:solidFill>
              <a:schemeClr val="accent1"/>
            </a:solidFill>
            <a:ln>
              <a:noFill/>
            </a:ln>
            <a:effectLst/>
          </c:spPr>
          <c:invertIfNegative val="0"/>
          <c:cat>
            <c:strRef>
              <c:f>DataCenter_LOW!$AS$88:$AW$88</c:f>
              <c:strCache>
                <c:ptCount val="5"/>
                <c:pt idx="0">
                  <c:v>2015-2025</c:v>
                </c:pt>
                <c:pt idx="1">
                  <c:v>2020-2025</c:v>
                </c:pt>
                <c:pt idx="2">
                  <c:v>2025-2030</c:v>
                </c:pt>
                <c:pt idx="3">
                  <c:v>2030-2035</c:v>
                </c:pt>
                <c:pt idx="4">
                  <c:v>2035-2040</c:v>
                </c:pt>
              </c:strCache>
            </c:strRef>
          </c:cat>
          <c:val>
            <c:numRef>
              <c:f>DataCenter_LOW!$AS$89:$AW$89</c:f>
              <c:numCache>
                <c:formatCode>#,##0</c:formatCode>
                <c:ptCount val="5"/>
                <c:pt idx="0">
                  <c:v>6992160</c:v>
                </c:pt>
                <c:pt idx="1">
                  <c:v>4446080</c:v>
                </c:pt>
                <c:pt idx="2">
                  <c:v>3210475</c:v>
                </c:pt>
                <c:pt idx="3">
                  <c:v>2374710</c:v>
                </c:pt>
                <c:pt idx="4">
                  <c:v>1586900</c:v>
                </c:pt>
              </c:numCache>
            </c:numRef>
          </c:val>
          <c:extLst xmlns:c16r2="http://schemas.microsoft.com/office/drawing/2015/06/chart">
            <c:ext xmlns:c16="http://schemas.microsoft.com/office/drawing/2014/chart" uri="{C3380CC4-5D6E-409C-BE32-E72D297353CC}">
              <c16:uniqueId val="{00000000-E79D-4911-A597-86696B0976C2}"/>
            </c:ext>
          </c:extLst>
        </c:ser>
        <c:ser>
          <c:idx val="1"/>
          <c:order val="1"/>
          <c:tx>
            <c:strRef>
              <c:f>DataCenter_LOW!$AR$90</c:f>
              <c:strCache>
                <c:ptCount val="1"/>
                <c:pt idx="0">
                  <c:v>Medium </c:v>
                </c:pt>
              </c:strCache>
            </c:strRef>
          </c:tx>
          <c:spPr>
            <a:solidFill>
              <a:schemeClr val="accent2"/>
            </a:solidFill>
            <a:ln>
              <a:noFill/>
            </a:ln>
            <a:effectLst/>
          </c:spPr>
          <c:invertIfNegative val="0"/>
          <c:cat>
            <c:strRef>
              <c:f>DataCenter_LOW!$AS$88:$AW$88</c:f>
              <c:strCache>
                <c:ptCount val="5"/>
                <c:pt idx="0">
                  <c:v>2015-2025</c:v>
                </c:pt>
                <c:pt idx="1">
                  <c:v>2020-2025</c:v>
                </c:pt>
                <c:pt idx="2">
                  <c:v>2025-2030</c:v>
                </c:pt>
                <c:pt idx="3">
                  <c:v>2030-2035</c:v>
                </c:pt>
                <c:pt idx="4">
                  <c:v>2035-2040</c:v>
                </c:pt>
              </c:strCache>
            </c:strRef>
          </c:cat>
          <c:val>
            <c:numRef>
              <c:f>DataCenter_LOW!$AS$90:$AW$90</c:f>
              <c:numCache>
                <c:formatCode>#,##0</c:formatCode>
                <c:ptCount val="5"/>
                <c:pt idx="0">
                  <c:v>7625660</c:v>
                </c:pt>
                <c:pt idx="1">
                  <c:v>5067160</c:v>
                </c:pt>
                <c:pt idx="2">
                  <c:v>3797125</c:v>
                </c:pt>
                <c:pt idx="3">
                  <c:v>2784090</c:v>
                </c:pt>
                <c:pt idx="4">
                  <c:v>2086360</c:v>
                </c:pt>
              </c:numCache>
            </c:numRef>
          </c:val>
          <c:extLst xmlns:c16r2="http://schemas.microsoft.com/office/drawing/2015/06/chart">
            <c:ext xmlns:c16="http://schemas.microsoft.com/office/drawing/2014/chart" uri="{C3380CC4-5D6E-409C-BE32-E72D297353CC}">
              <c16:uniqueId val="{00000001-E79D-4911-A597-86696B0976C2}"/>
            </c:ext>
          </c:extLst>
        </c:ser>
        <c:ser>
          <c:idx val="2"/>
          <c:order val="2"/>
          <c:tx>
            <c:strRef>
              <c:f>DataCenter_LOW!$AR$91</c:f>
              <c:strCache>
                <c:ptCount val="1"/>
                <c:pt idx="0">
                  <c:v>High</c:v>
                </c:pt>
              </c:strCache>
            </c:strRef>
          </c:tx>
          <c:spPr>
            <a:solidFill>
              <a:schemeClr val="accent3"/>
            </a:solidFill>
            <a:ln>
              <a:noFill/>
            </a:ln>
            <a:effectLst/>
          </c:spPr>
          <c:invertIfNegative val="0"/>
          <c:cat>
            <c:strRef>
              <c:f>DataCenter_LOW!$AS$88:$AW$88</c:f>
              <c:strCache>
                <c:ptCount val="5"/>
                <c:pt idx="0">
                  <c:v>2015-2025</c:v>
                </c:pt>
                <c:pt idx="1">
                  <c:v>2020-2025</c:v>
                </c:pt>
                <c:pt idx="2">
                  <c:v>2025-2030</c:v>
                </c:pt>
                <c:pt idx="3">
                  <c:v>2030-2035</c:v>
                </c:pt>
                <c:pt idx="4">
                  <c:v>2035-2040</c:v>
                </c:pt>
              </c:strCache>
            </c:strRef>
          </c:cat>
          <c:val>
            <c:numRef>
              <c:f>DataCenter_LOW!$AS$91:$AW$91</c:f>
              <c:numCache>
                <c:formatCode>#,##0</c:formatCode>
                <c:ptCount val="5"/>
                <c:pt idx="0">
                  <c:v>7851935</c:v>
                </c:pt>
                <c:pt idx="1">
                  <c:v>5492100</c:v>
                </c:pt>
                <c:pt idx="2">
                  <c:v>4543437.5</c:v>
                </c:pt>
                <c:pt idx="3">
                  <c:v>3412930</c:v>
                </c:pt>
                <c:pt idx="4">
                  <c:v>2714390</c:v>
                </c:pt>
              </c:numCache>
            </c:numRef>
          </c:val>
          <c:extLst xmlns:c16r2="http://schemas.microsoft.com/office/drawing/2015/06/chart">
            <c:ext xmlns:c16="http://schemas.microsoft.com/office/drawing/2014/chart" uri="{C3380CC4-5D6E-409C-BE32-E72D297353CC}">
              <c16:uniqueId val="{00000002-E79D-4911-A597-86696B0976C2}"/>
            </c:ext>
          </c:extLst>
        </c:ser>
        <c:dLbls>
          <c:showLegendKey val="0"/>
          <c:showVal val="0"/>
          <c:showCatName val="0"/>
          <c:showSerName val="0"/>
          <c:showPercent val="0"/>
          <c:showBubbleSize val="0"/>
        </c:dLbls>
        <c:gapWidth val="219"/>
        <c:overlap val="-27"/>
        <c:axId val="213186048"/>
        <c:axId val="213187584"/>
      </c:barChart>
      <c:catAx>
        <c:axId val="21318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187584"/>
        <c:crosses val="autoZero"/>
        <c:auto val="1"/>
        <c:lblAlgn val="ctr"/>
        <c:lblOffset val="100"/>
        <c:noMultiLvlLbl val="0"/>
      </c:catAx>
      <c:valAx>
        <c:axId val="213187584"/>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t>Data Center Demand (Sq.Ft.)</a:t>
                </a:r>
              </a:p>
            </c:rich>
          </c:tx>
          <c:layout>
            <c:manualLayout>
              <c:xMode val="edge"/>
              <c:yMode val="edge"/>
              <c:x val="2.2178237329175076E-2"/>
              <c:y val="0.17392108313517232"/>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186048"/>
        <c:crosses val="autoZero"/>
        <c:crossBetween val="between"/>
      </c:valAx>
      <c:spPr>
        <a:noFill/>
        <a:ln>
          <a:noFill/>
        </a:ln>
        <a:effectLst/>
      </c:spPr>
    </c:plotArea>
    <c:legend>
      <c:legendPos val="b"/>
      <c:layout>
        <c:manualLayout>
          <c:xMode val="edge"/>
          <c:yMode val="edge"/>
          <c:x val="0.40843349042336258"/>
          <c:y val="0.90005147083887238"/>
          <c:w val="0.25748226638956379"/>
          <c:h val="6.96454988580972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50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82091747067895"/>
          <c:y val="6.0601851851851851E-2"/>
          <c:w val="0.81162350704781039"/>
          <c:h val="0.7394061679790026"/>
        </c:manualLayout>
      </c:layout>
      <c:barChart>
        <c:barDir val="col"/>
        <c:grouping val="clustered"/>
        <c:varyColors val="0"/>
        <c:ser>
          <c:idx val="1"/>
          <c:order val="0"/>
          <c:tx>
            <c:strRef>
              <c:f>HomeValue!$C$2</c:f>
              <c:strCache>
                <c:ptCount val="1"/>
                <c:pt idx="0">
                  <c:v>United States</c:v>
                </c:pt>
              </c:strCache>
            </c:strRef>
          </c:tx>
          <c:spPr>
            <a:solidFill>
              <a:schemeClr val="accent1"/>
            </a:solidFill>
            <a:ln>
              <a:noFill/>
            </a:ln>
            <a:effectLst/>
          </c:spPr>
          <c:invertIfNegative val="0"/>
          <c:cat>
            <c:numRef>
              <c:f>HomeValue!$B$3:$B$13</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HomeValue!$C$3:$C$13</c:f>
              <c:numCache>
                <c:formatCode>_("$"* #,##0_);_("$"* \(#,##0\);_("$"* "-"??_);_(@_)</c:formatCode>
                <c:ptCount val="11"/>
                <c:pt idx="0">
                  <c:v>195000</c:v>
                </c:pt>
                <c:pt idx="1">
                  <c:v>190000</c:v>
                </c:pt>
                <c:pt idx="2">
                  <c:v>177000</c:v>
                </c:pt>
                <c:pt idx="3">
                  <c:v>165000</c:v>
                </c:pt>
                <c:pt idx="4">
                  <c:v>157000</c:v>
                </c:pt>
                <c:pt idx="5">
                  <c:v>151000</c:v>
                </c:pt>
                <c:pt idx="6">
                  <c:v>156000</c:v>
                </c:pt>
                <c:pt idx="7">
                  <c:v>165000</c:v>
                </c:pt>
                <c:pt idx="8">
                  <c:v>172000</c:v>
                </c:pt>
                <c:pt idx="9">
                  <c:v>182000</c:v>
                </c:pt>
                <c:pt idx="10">
                  <c:v>194000</c:v>
                </c:pt>
              </c:numCache>
            </c:numRef>
          </c:val>
          <c:extLst xmlns:c16r2="http://schemas.microsoft.com/office/drawing/2015/06/chart">
            <c:ext xmlns:c16="http://schemas.microsoft.com/office/drawing/2014/chart" uri="{C3380CC4-5D6E-409C-BE32-E72D297353CC}">
              <c16:uniqueId val="{00000000-51E0-4D90-8B57-B14E3DF7631D}"/>
            </c:ext>
          </c:extLst>
        </c:ser>
        <c:ser>
          <c:idx val="0"/>
          <c:order val="1"/>
          <c:tx>
            <c:strRef>
              <c:f>HomeValue!$D$2</c:f>
              <c:strCache>
                <c:ptCount val="1"/>
                <c:pt idx="0">
                  <c:v>Loudoun County</c:v>
                </c:pt>
              </c:strCache>
            </c:strRef>
          </c:tx>
          <c:spPr>
            <a:solidFill>
              <a:schemeClr val="accent2"/>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1E0-4D90-8B57-B14E3DF7631D}"/>
                </c:ext>
              </c:extLst>
            </c:dLbl>
            <c:dLbl>
              <c:idx val="2"/>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1E0-4D90-8B57-B14E3DF7631D}"/>
                </c:ext>
              </c:extLst>
            </c:dLbl>
            <c:dLbl>
              <c:idx val="4"/>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1E0-4D90-8B57-B14E3DF7631D}"/>
                </c:ext>
              </c:extLst>
            </c:dLbl>
            <c:dLbl>
              <c:idx val="6"/>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1E0-4D90-8B57-B14E3DF7631D}"/>
                </c:ext>
              </c:extLst>
            </c:dLbl>
            <c:dLbl>
              <c:idx val="8"/>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1E0-4D90-8B57-B14E3DF7631D}"/>
                </c:ext>
              </c:extLst>
            </c:dLbl>
            <c:dLbl>
              <c:idx val="1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1E0-4D90-8B57-B14E3DF7631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lumMod val="50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HomeValue!$D$3:$D$13</c:f>
              <c:numCache>
                <c:formatCode>_("$"* #,##0_);_("$"* \(#,##0\);_("$"* "-"??_);_(@_)</c:formatCode>
                <c:ptCount val="11"/>
                <c:pt idx="0">
                  <c:v>483000</c:v>
                </c:pt>
                <c:pt idx="1">
                  <c:v>435000</c:v>
                </c:pt>
                <c:pt idx="2">
                  <c:v>379000</c:v>
                </c:pt>
                <c:pt idx="3">
                  <c:v>386000</c:v>
                </c:pt>
                <c:pt idx="4">
                  <c:v>390000</c:v>
                </c:pt>
                <c:pt idx="5">
                  <c:v>396000</c:v>
                </c:pt>
                <c:pt idx="6">
                  <c:v>412000</c:v>
                </c:pt>
                <c:pt idx="7">
                  <c:v>439000</c:v>
                </c:pt>
                <c:pt idx="8">
                  <c:v>444000</c:v>
                </c:pt>
                <c:pt idx="9">
                  <c:v>458000</c:v>
                </c:pt>
                <c:pt idx="10">
                  <c:v>467000</c:v>
                </c:pt>
              </c:numCache>
            </c:numRef>
          </c:val>
          <c:extLst xmlns:c16r2="http://schemas.microsoft.com/office/drawing/2015/06/chart">
            <c:ext xmlns:c16="http://schemas.microsoft.com/office/drawing/2014/chart" uri="{C3380CC4-5D6E-409C-BE32-E72D297353CC}">
              <c16:uniqueId val="{0000000C-51E0-4D90-8B57-B14E3DF7631D}"/>
            </c:ext>
          </c:extLst>
        </c:ser>
        <c:dLbls>
          <c:showLegendKey val="0"/>
          <c:showVal val="0"/>
          <c:showCatName val="0"/>
          <c:showSerName val="0"/>
          <c:showPercent val="0"/>
          <c:showBubbleSize val="0"/>
        </c:dLbls>
        <c:gapWidth val="219"/>
        <c:overlap val="-27"/>
        <c:axId val="133347200"/>
        <c:axId val="133348736"/>
      </c:barChart>
      <c:catAx>
        <c:axId val="13334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348736"/>
        <c:crosses val="autoZero"/>
        <c:auto val="1"/>
        <c:lblAlgn val="ctr"/>
        <c:lblOffset val="100"/>
        <c:noMultiLvlLbl val="0"/>
      </c:catAx>
      <c:valAx>
        <c:axId val="133348736"/>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solidFill>
                      <a:schemeClr val="bg1">
                        <a:lumMod val="50000"/>
                      </a:schemeClr>
                    </a:solidFill>
                  </a:rPr>
                  <a:t>Median Home Value</a:t>
                </a:r>
              </a:p>
            </c:rich>
          </c:tx>
          <c:layout>
            <c:manualLayout>
              <c:xMode val="edge"/>
              <c:yMode val="edge"/>
              <c:x val="4.3274990136652203E-3"/>
              <c:y val="0.28294781197532537"/>
            </c:manualLayout>
          </c:layout>
          <c:overlay val="0"/>
          <c:spPr>
            <a:noFill/>
            <a:ln>
              <a:noFill/>
            </a:ln>
            <a:effectLst/>
          </c:sp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347200"/>
        <c:crosses val="autoZero"/>
        <c:crossBetween val="between"/>
      </c:valAx>
      <c:spPr>
        <a:noFill/>
        <a:ln>
          <a:noFill/>
        </a:ln>
        <a:effectLst/>
      </c:spPr>
    </c:plotArea>
    <c:legend>
      <c:legendPos val="b"/>
      <c:layout>
        <c:manualLayout>
          <c:xMode val="edge"/>
          <c:yMode val="edge"/>
          <c:x val="0.33697177289193359"/>
          <c:y val="0.88667232945005903"/>
          <c:w val="0.42894347655361975"/>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Commercial!$U$30</c:f>
              <c:strCache>
                <c:ptCount val="1"/>
                <c:pt idx="0">
                  <c:v>Loudoun County</c:v>
                </c:pt>
              </c:strCache>
            </c:strRef>
          </c:tx>
          <c:spPr>
            <a:ln w="28575" cap="rnd">
              <a:solidFill>
                <a:schemeClr val="accent1"/>
              </a:solidFill>
              <a:round/>
            </a:ln>
            <a:effectLst/>
          </c:spPr>
          <c:marker>
            <c:symbol val="circle"/>
            <c:size val="7"/>
            <c:spPr>
              <a:solidFill>
                <a:schemeClr val="accent1"/>
              </a:solidFill>
              <a:ln w="9525">
                <a:solidFill>
                  <a:schemeClr val="accent1"/>
                </a:solidFill>
              </a:ln>
              <a:effectLst/>
            </c:spPr>
          </c:marker>
          <c:dLbls>
            <c:dLbl>
              <c:idx val="0"/>
              <c:layout>
                <c:manualLayout>
                  <c:x val="-5.0389128188244765E-2"/>
                  <c:y val="-4.864574219889182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7D8-4297-8BDE-6C020B589F0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lumMod val="50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Commercial!$T$31:$T$36</c:f>
              <c:numCache>
                <c:formatCode>General</c:formatCode>
                <c:ptCount val="6"/>
                <c:pt idx="0">
                  <c:v>2011</c:v>
                </c:pt>
                <c:pt idx="1">
                  <c:v>2012</c:v>
                </c:pt>
                <c:pt idx="2">
                  <c:v>2013</c:v>
                </c:pt>
                <c:pt idx="3">
                  <c:v>2014</c:v>
                </c:pt>
                <c:pt idx="4">
                  <c:v>2015</c:v>
                </c:pt>
                <c:pt idx="5">
                  <c:v>2016</c:v>
                </c:pt>
              </c:numCache>
            </c:numRef>
          </c:cat>
          <c:val>
            <c:numRef>
              <c:f>Commercial!$U$31:$U$36</c:f>
              <c:numCache>
                <c:formatCode>0.0%</c:formatCode>
                <c:ptCount val="6"/>
                <c:pt idx="0">
                  <c:v>0.159</c:v>
                </c:pt>
                <c:pt idx="1">
                  <c:v>0.14899999999999999</c:v>
                </c:pt>
                <c:pt idx="2">
                  <c:v>0.16200000000000001</c:v>
                </c:pt>
                <c:pt idx="3">
                  <c:v>0.153</c:v>
                </c:pt>
                <c:pt idx="4">
                  <c:v>0.153</c:v>
                </c:pt>
                <c:pt idx="5">
                  <c:v>0.14499999999999999</c:v>
                </c:pt>
              </c:numCache>
            </c:numRef>
          </c:val>
          <c:smooth val="0"/>
          <c:extLst xmlns:c16r2="http://schemas.microsoft.com/office/drawing/2015/06/chart">
            <c:ext xmlns:c16="http://schemas.microsoft.com/office/drawing/2014/chart" uri="{C3380CC4-5D6E-409C-BE32-E72D297353CC}">
              <c16:uniqueId val="{00000001-87D8-4297-8BDE-6C020B589F07}"/>
            </c:ext>
          </c:extLst>
        </c:ser>
        <c:ser>
          <c:idx val="2"/>
          <c:order val="1"/>
          <c:tx>
            <c:strRef>
              <c:f>Commercial!$V$30</c:f>
              <c:strCache>
                <c:ptCount val="1"/>
                <c:pt idx="0">
                  <c:v>Washington DC Region</c:v>
                </c:pt>
              </c:strCache>
            </c:strRef>
          </c:tx>
          <c:spPr>
            <a:ln w="28575" cap="rnd">
              <a:solidFill>
                <a:schemeClr val="accent2"/>
              </a:solidFill>
              <a:round/>
            </a:ln>
            <a:effectLst/>
          </c:spPr>
          <c:marker>
            <c:symbol val="circle"/>
            <c:size val="7"/>
            <c:spPr>
              <a:solidFill>
                <a:schemeClr val="accent2"/>
              </a:solidFill>
              <a:ln w="9525">
                <a:solidFill>
                  <a:schemeClr val="accent2"/>
                </a:solidFill>
              </a:ln>
              <a:effectLst/>
            </c:spPr>
          </c:marker>
          <c:dLbls>
            <c:dLbl>
              <c:idx val="0"/>
              <c:layout>
                <c:manualLayout>
                  <c:x val="-5.5034888931566481E-2"/>
                  <c:y val="4.401611256926217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7D8-4297-8BDE-6C020B589F0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Commercial!$T$31:$T$36</c:f>
              <c:numCache>
                <c:formatCode>General</c:formatCode>
                <c:ptCount val="6"/>
                <c:pt idx="0">
                  <c:v>2011</c:v>
                </c:pt>
                <c:pt idx="1">
                  <c:v>2012</c:v>
                </c:pt>
                <c:pt idx="2">
                  <c:v>2013</c:v>
                </c:pt>
                <c:pt idx="3">
                  <c:v>2014</c:v>
                </c:pt>
                <c:pt idx="4">
                  <c:v>2015</c:v>
                </c:pt>
                <c:pt idx="5">
                  <c:v>2016</c:v>
                </c:pt>
              </c:numCache>
            </c:numRef>
          </c:cat>
          <c:val>
            <c:numRef>
              <c:f>Commercial!$V$31:$V$36</c:f>
              <c:numCache>
                <c:formatCode>0.0%</c:formatCode>
                <c:ptCount val="6"/>
                <c:pt idx="0">
                  <c:v>0.14799999999999999</c:v>
                </c:pt>
                <c:pt idx="1">
                  <c:v>0.161</c:v>
                </c:pt>
                <c:pt idx="2">
                  <c:v>0.17399999999999999</c:v>
                </c:pt>
                <c:pt idx="3">
                  <c:v>0.17499999999999999</c:v>
                </c:pt>
                <c:pt idx="4">
                  <c:v>0.182</c:v>
                </c:pt>
                <c:pt idx="5">
                  <c:v>0.17899999999999999</c:v>
                </c:pt>
              </c:numCache>
            </c:numRef>
          </c:val>
          <c:smooth val="0"/>
          <c:extLst xmlns:c16r2="http://schemas.microsoft.com/office/drawing/2015/06/chart">
            <c:ext xmlns:c16="http://schemas.microsoft.com/office/drawing/2014/chart" uri="{C3380CC4-5D6E-409C-BE32-E72D297353CC}">
              <c16:uniqueId val="{00000003-87D8-4297-8BDE-6C020B589F07}"/>
            </c:ext>
          </c:extLst>
        </c:ser>
        <c:dLbls>
          <c:showLegendKey val="0"/>
          <c:showVal val="0"/>
          <c:showCatName val="0"/>
          <c:showSerName val="0"/>
          <c:showPercent val="0"/>
          <c:showBubbleSize val="0"/>
        </c:dLbls>
        <c:marker val="1"/>
        <c:smooth val="0"/>
        <c:axId val="133440256"/>
        <c:axId val="133441792"/>
      </c:lineChart>
      <c:catAx>
        <c:axId val="13344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441792"/>
        <c:crosses val="autoZero"/>
        <c:auto val="1"/>
        <c:lblAlgn val="ctr"/>
        <c:lblOffset val="100"/>
        <c:noMultiLvlLbl val="0"/>
      </c:catAx>
      <c:valAx>
        <c:axId val="133441792"/>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solidFill>
                      <a:schemeClr val="bg1">
                        <a:lumMod val="50000"/>
                      </a:schemeClr>
                    </a:solidFill>
                  </a:rPr>
                  <a:t>Vacancy Rate</a:t>
                </a:r>
              </a:p>
            </c:rich>
          </c:tx>
          <c:layout>
            <c:manualLayout>
              <c:xMode val="edge"/>
              <c:yMode val="edge"/>
              <c:x val="2.2222222222222223E-2"/>
              <c:y val="0.29053587051618546"/>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440256"/>
        <c:crosses val="autoZero"/>
        <c:crossBetween val="between"/>
      </c:valAx>
      <c:spPr>
        <a:noFill/>
        <a:ln>
          <a:noFill/>
        </a:ln>
        <a:effectLst/>
      </c:spPr>
    </c:plotArea>
    <c:legend>
      <c:legendPos val="b"/>
      <c:layout>
        <c:manualLayout>
          <c:xMode val="edge"/>
          <c:yMode val="edge"/>
          <c:x val="0.24674037620297462"/>
          <c:y val="0.89409667541557303"/>
          <c:w val="0.53506817745342805"/>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619658206397021"/>
          <c:y val="3.2069403975091004E-2"/>
          <c:w val="0.60951256518818819"/>
          <c:h val="0.83615954999073727"/>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Sheet1!$B$2:$B$16</c:f>
              <c:strCache>
                <c:ptCount val="15"/>
                <c:pt idx="0">
                  <c:v>Boston</c:v>
                </c:pt>
                <c:pt idx="1">
                  <c:v>Denver </c:v>
                </c:pt>
                <c:pt idx="2">
                  <c:v>New York</c:v>
                </c:pt>
                <c:pt idx="3">
                  <c:v>Houston</c:v>
                </c:pt>
                <c:pt idx="4">
                  <c:v>New Jersey</c:v>
                </c:pt>
                <c:pt idx="5">
                  <c:v>Atlanta </c:v>
                </c:pt>
                <c:pt idx="6">
                  <c:v>Southern CA</c:v>
                </c:pt>
                <c:pt idx="7">
                  <c:v>Las Vegas/Reno</c:v>
                </c:pt>
                <c:pt idx="8">
                  <c:v>Austin/San Antonio</c:v>
                </c:pt>
                <c:pt idx="9">
                  <c:v>Phoenix </c:v>
                </c:pt>
                <c:pt idx="10">
                  <c:v>Pacific Northwest</c:v>
                </c:pt>
                <c:pt idx="11">
                  <c:v>Dallas/Fort Worth</c:v>
                </c:pt>
                <c:pt idx="12">
                  <c:v>Chicago</c:v>
                </c:pt>
                <c:pt idx="13">
                  <c:v>Northern CA</c:v>
                </c:pt>
                <c:pt idx="14">
                  <c:v>Northern VA</c:v>
                </c:pt>
              </c:strCache>
            </c:strRef>
          </c:cat>
          <c:val>
            <c:numRef>
              <c:f>Sheet1!$C$2:$C$16</c:f>
              <c:numCache>
                <c:formatCode>0.0</c:formatCode>
                <c:ptCount val="15"/>
                <c:pt idx="0">
                  <c:v>1.7</c:v>
                </c:pt>
                <c:pt idx="1">
                  <c:v>2.4</c:v>
                </c:pt>
                <c:pt idx="2">
                  <c:v>4.5</c:v>
                </c:pt>
                <c:pt idx="3">
                  <c:v>5</c:v>
                </c:pt>
                <c:pt idx="4">
                  <c:v>5.2</c:v>
                </c:pt>
                <c:pt idx="5">
                  <c:v>6.5</c:v>
                </c:pt>
                <c:pt idx="6">
                  <c:v>6.5</c:v>
                </c:pt>
                <c:pt idx="7">
                  <c:v>7</c:v>
                </c:pt>
                <c:pt idx="8">
                  <c:v>11</c:v>
                </c:pt>
                <c:pt idx="9">
                  <c:v>16.3</c:v>
                </c:pt>
                <c:pt idx="10">
                  <c:v>30.7</c:v>
                </c:pt>
                <c:pt idx="11">
                  <c:v>36</c:v>
                </c:pt>
                <c:pt idx="12">
                  <c:v>56</c:v>
                </c:pt>
                <c:pt idx="13">
                  <c:v>59.1</c:v>
                </c:pt>
                <c:pt idx="14">
                  <c:v>113</c:v>
                </c:pt>
              </c:numCache>
            </c:numRef>
          </c:val>
          <c:extLst xmlns:c16r2="http://schemas.microsoft.com/office/drawing/2015/06/chart">
            <c:ext xmlns:c16="http://schemas.microsoft.com/office/drawing/2014/chart" uri="{C3380CC4-5D6E-409C-BE32-E72D297353CC}">
              <c16:uniqueId val="{00000000-1B14-4397-97C9-2D399EF1DB6C}"/>
            </c:ext>
          </c:extLst>
        </c:ser>
        <c:dLbls>
          <c:showLegendKey val="0"/>
          <c:showVal val="0"/>
          <c:showCatName val="0"/>
          <c:showSerName val="0"/>
          <c:showPercent val="0"/>
          <c:showBubbleSize val="0"/>
        </c:dLbls>
        <c:gapWidth val="182"/>
        <c:axId val="133490560"/>
        <c:axId val="133492096"/>
      </c:barChart>
      <c:catAx>
        <c:axId val="133490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492096"/>
        <c:crosses val="autoZero"/>
        <c:auto val="1"/>
        <c:lblAlgn val="ctr"/>
        <c:lblOffset val="100"/>
        <c:noMultiLvlLbl val="0"/>
      </c:catAx>
      <c:valAx>
        <c:axId val="133492096"/>
        <c:scaling>
          <c:orientation val="minMax"/>
        </c:scaling>
        <c:delete val="0"/>
        <c:axPos val="b"/>
        <c:majorGridlines>
          <c:spPr>
            <a:ln w="9525" cap="flat" cmpd="sng" algn="ctr">
              <a:solidFill>
                <a:schemeClr val="bg1">
                  <a:lumMod val="9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solidFill>
                      <a:schemeClr val="bg1">
                        <a:lumMod val="50000"/>
                      </a:schemeClr>
                    </a:solidFill>
                  </a:rPr>
                  <a:t>Megawatt Absorption</a:t>
                </a:r>
              </a:p>
            </c:rich>
          </c:tx>
          <c:layout>
            <c:manualLayout>
              <c:xMode val="edge"/>
              <c:yMode val="edge"/>
              <c:x val="0.4224628636931807"/>
              <c:y val="0.93003039132707432"/>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endParaRPr lang="en-US"/>
          </a:p>
        </c:txPr>
        <c:crossAx val="133490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Population_Total!$A$21</c:f>
              <c:strCache>
                <c:ptCount val="1"/>
                <c:pt idx="0">
                  <c:v>Low </c:v>
                </c:pt>
              </c:strCache>
            </c:strRef>
          </c:tx>
          <c:spPr>
            <a:solidFill>
              <a:schemeClr val="accent1"/>
            </a:solidFill>
            <a:ln>
              <a:noFill/>
            </a:ln>
            <a:effectLst/>
          </c:spPr>
          <c:invertIfNegative val="0"/>
          <c:cat>
            <c:strRef>
              <c:f>Population_Total!$C$25:$G$25</c:f>
              <c:strCache>
                <c:ptCount val="5"/>
                <c:pt idx="0">
                  <c:v>2015-2020</c:v>
                </c:pt>
                <c:pt idx="1">
                  <c:v>2020-2025</c:v>
                </c:pt>
                <c:pt idx="2">
                  <c:v>2025-2030</c:v>
                </c:pt>
                <c:pt idx="3">
                  <c:v>2030-2035</c:v>
                </c:pt>
                <c:pt idx="4">
                  <c:v>2035-2040</c:v>
                </c:pt>
              </c:strCache>
            </c:strRef>
          </c:cat>
          <c:val>
            <c:numRef>
              <c:f>Population_Total!$C$26:$G$26</c:f>
              <c:numCache>
                <c:formatCode>#,##0</c:formatCode>
                <c:ptCount val="5"/>
                <c:pt idx="0">
                  <c:v>47100</c:v>
                </c:pt>
                <c:pt idx="1">
                  <c:v>41100</c:v>
                </c:pt>
                <c:pt idx="2">
                  <c:v>42100</c:v>
                </c:pt>
                <c:pt idx="3">
                  <c:v>35900</c:v>
                </c:pt>
                <c:pt idx="4">
                  <c:v>26700</c:v>
                </c:pt>
              </c:numCache>
            </c:numRef>
          </c:val>
          <c:extLst xmlns:c16r2="http://schemas.microsoft.com/office/drawing/2015/06/chart">
            <c:ext xmlns:c16="http://schemas.microsoft.com/office/drawing/2014/chart" uri="{C3380CC4-5D6E-409C-BE32-E72D297353CC}">
              <c16:uniqueId val="{00000000-F1FD-4E4B-AD5F-35C2FCD5F626}"/>
            </c:ext>
          </c:extLst>
        </c:ser>
        <c:ser>
          <c:idx val="1"/>
          <c:order val="1"/>
          <c:tx>
            <c:strRef>
              <c:f>Population_Total!$A$22</c:f>
              <c:strCache>
                <c:ptCount val="1"/>
                <c:pt idx="0">
                  <c:v>Medium</c:v>
                </c:pt>
              </c:strCache>
            </c:strRef>
          </c:tx>
          <c:spPr>
            <a:solidFill>
              <a:schemeClr val="accent2"/>
            </a:solidFill>
            <a:ln>
              <a:noFill/>
            </a:ln>
            <a:effectLst/>
          </c:spPr>
          <c:invertIfNegative val="0"/>
          <c:cat>
            <c:strRef>
              <c:f>Population_Total!$C$25:$G$25</c:f>
              <c:strCache>
                <c:ptCount val="5"/>
                <c:pt idx="0">
                  <c:v>2015-2020</c:v>
                </c:pt>
                <c:pt idx="1">
                  <c:v>2020-2025</c:v>
                </c:pt>
                <c:pt idx="2">
                  <c:v>2025-2030</c:v>
                </c:pt>
                <c:pt idx="3">
                  <c:v>2030-2035</c:v>
                </c:pt>
                <c:pt idx="4">
                  <c:v>2035-2040</c:v>
                </c:pt>
              </c:strCache>
            </c:strRef>
          </c:cat>
          <c:val>
            <c:numRef>
              <c:f>Population_Total!$C$27:$G$27</c:f>
              <c:numCache>
                <c:formatCode>#,##0</c:formatCode>
                <c:ptCount val="5"/>
                <c:pt idx="0">
                  <c:v>51200</c:v>
                </c:pt>
                <c:pt idx="1">
                  <c:v>44700</c:v>
                </c:pt>
                <c:pt idx="2">
                  <c:v>45300</c:v>
                </c:pt>
                <c:pt idx="3">
                  <c:v>41600</c:v>
                </c:pt>
                <c:pt idx="4">
                  <c:v>36800</c:v>
                </c:pt>
              </c:numCache>
            </c:numRef>
          </c:val>
          <c:extLst xmlns:c16r2="http://schemas.microsoft.com/office/drawing/2015/06/chart">
            <c:ext xmlns:c16="http://schemas.microsoft.com/office/drawing/2014/chart" uri="{C3380CC4-5D6E-409C-BE32-E72D297353CC}">
              <c16:uniqueId val="{00000001-F1FD-4E4B-AD5F-35C2FCD5F626}"/>
            </c:ext>
          </c:extLst>
        </c:ser>
        <c:ser>
          <c:idx val="2"/>
          <c:order val="2"/>
          <c:tx>
            <c:strRef>
              <c:f>Population_Total!$A$23</c:f>
              <c:strCache>
                <c:ptCount val="1"/>
                <c:pt idx="0">
                  <c:v>High</c:v>
                </c:pt>
              </c:strCache>
            </c:strRef>
          </c:tx>
          <c:spPr>
            <a:solidFill>
              <a:schemeClr val="accent3"/>
            </a:solidFill>
            <a:ln>
              <a:noFill/>
            </a:ln>
            <a:effectLst/>
          </c:spPr>
          <c:invertIfNegative val="0"/>
          <c:cat>
            <c:strRef>
              <c:f>Population_Total!$C$25:$G$25</c:f>
              <c:strCache>
                <c:ptCount val="5"/>
                <c:pt idx="0">
                  <c:v>2015-2020</c:v>
                </c:pt>
                <c:pt idx="1">
                  <c:v>2020-2025</c:v>
                </c:pt>
                <c:pt idx="2">
                  <c:v>2025-2030</c:v>
                </c:pt>
                <c:pt idx="3">
                  <c:v>2030-2035</c:v>
                </c:pt>
                <c:pt idx="4">
                  <c:v>2035-2040</c:v>
                </c:pt>
              </c:strCache>
            </c:strRef>
          </c:cat>
          <c:val>
            <c:numRef>
              <c:f>Population_Total!$C$28:$G$28</c:f>
              <c:numCache>
                <c:formatCode>#,##0</c:formatCode>
                <c:ptCount val="5"/>
                <c:pt idx="0">
                  <c:v>55800</c:v>
                </c:pt>
                <c:pt idx="1">
                  <c:v>51100</c:v>
                </c:pt>
                <c:pt idx="2">
                  <c:v>54700</c:v>
                </c:pt>
                <c:pt idx="3">
                  <c:v>51200</c:v>
                </c:pt>
                <c:pt idx="4">
                  <c:v>41800</c:v>
                </c:pt>
              </c:numCache>
            </c:numRef>
          </c:val>
          <c:extLst xmlns:c16r2="http://schemas.microsoft.com/office/drawing/2015/06/chart">
            <c:ext xmlns:c16="http://schemas.microsoft.com/office/drawing/2014/chart" uri="{C3380CC4-5D6E-409C-BE32-E72D297353CC}">
              <c16:uniqueId val="{00000002-F1FD-4E4B-AD5F-35C2FCD5F626}"/>
            </c:ext>
          </c:extLst>
        </c:ser>
        <c:dLbls>
          <c:showLegendKey val="0"/>
          <c:showVal val="0"/>
          <c:showCatName val="0"/>
          <c:showSerName val="0"/>
          <c:showPercent val="0"/>
          <c:showBubbleSize val="0"/>
        </c:dLbls>
        <c:gapWidth val="219"/>
        <c:overlap val="-27"/>
        <c:axId val="134613248"/>
        <c:axId val="134619136"/>
      </c:barChart>
      <c:catAx>
        <c:axId val="13461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619136"/>
        <c:crosses val="autoZero"/>
        <c:auto val="1"/>
        <c:lblAlgn val="ctr"/>
        <c:lblOffset val="100"/>
        <c:noMultiLvlLbl val="0"/>
      </c:catAx>
      <c:valAx>
        <c:axId val="134619136"/>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Calibri" panose="020F0502020204030204" pitchFamily="34" charset="0"/>
                    <a:ea typeface="+mn-ea"/>
                    <a:cs typeface="+mn-cs"/>
                  </a:defRPr>
                </a:pPr>
                <a:r>
                  <a:rPr lang="en-US" dirty="0">
                    <a:solidFill>
                      <a:schemeClr val="bg1">
                        <a:lumMod val="50000"/>
                      </a:schemeClr>
                    </a:solidFill>
                  </a:rPr>
                  <a:t>N E T  N E W  P O P U L A T I O N</a:t>
                </a:r>
              </a:p>
            </c:rich>
          </c:tx>
          <c:layout>
            <c:manualLayout>
              <c:xMode val="edge"/>
              <c:yMode val="edge"/>
              <c:x val="1.3032469466785821E-2"/>
              <c:y val="0.18339303870799931"/>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613248"/>
        <c:crosses val="autoZero"/>
        <c:crossBetween val="between"/>
      </c:valAx>
      <c:spPr>
        <a:noFill/>
        <a:ln>
          <a:noFill/>
        </a:ln>
        <a:effectLst/>
      </c:spPr>
    </c:plotArea>
    <c:legend>
      <c:legendPos val="b"/>
      <c:layout>
        <c:manualLayout>
          <c:xMode val="edge"/>
          <c:yMode val="edge"/>
          <c:x val="0.40557587389377936"/>
          <c:y val="0.91708667328746074"/>
          <c:w val="0.31172567487375069"/>
          <c:h val="6.03908041900167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b="0" i="0">
          <a:latin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Employment_Total!$A$26:$B$26</c:f>
              <c:strCache>
                <c:ptCount val="2"/>
                <c:pt idx="0">
                  <c:v>Low </c:v>
                </c:pt>
              </c:strCache>
            </c:strRef>
          </c:tx>
          <c:spPr>
            <a:solidFill>
              <a:schemeClr val="accent1"/>
            </a:solidFill>
            <a:ln>
              <a:noFill/>
            </a:ln>
            <a:effectLst/>
          </c:spPr>
          <c:invertIfNegative val="0"/>
          <c:cat>
            <c:strRef>
              <c:f>Employment_Total!$C$25:$G$25</c:f>
              <c:strCache>
                <c:ptCount val="5"/>
                <c:pt idx="0">
                  <c:v>2015-2020</c:v>
                </c:pt>
                <c:pt idx="1">
                  <c:v>2020-2025</c:v>
                </c:pt>
                <c:pt idx="2">
                  <c:v>2025-2030</c:v>
                </c:pt>
                <c:pt idx="3">
                  <c:v>2030-2035</c:v>
                </c:pt>
                <c:pt idx="4">
                  <c:v>2035-2040</c:v>
                </c:pt>
              </c:strCache>
            </c:strRef>
          </c:cat>
          <c:val>
            <c:numRef>
              <c:f>Employment_Total!$C$26:$G$26</c:f>
              <c:numCache>
                <c:formatCode>#,##0</c:formatCode>
                <c:ptCount val="5"/>
                <c:pt idx="0">
                  <c:v>22800</c:v>
                </c:pt>
                <c:pt idx="1">
                  <c:v>21700</c:v>
                </c:pt>
                <c:pt idx="2">
                  <c:v>25300</c:v>
                </c:pt>
                <c:pt idx="3">
                  <c:v>23100</c:v>
                </c:pt>
                <c:pt idx="4">
                  <c:v>17800</c:v>
                </c:pt>
              </c:numCache>
            </c:numRef>
          </c:val>
          <c:extLst xmlns:c16r2="http://schemas.microsoft.com/office/drawing/2015/06/chart">
            <c:ext xmlns:c16="http://schemas.microsoft.com/office/drawing/2014/chart" uri="{C3380CC4-5D6E-409C-BE32-E72D297353CC}">
              <c16:uniqueId val="{00000000-E597-4419-AC2B-33431457EB91}"/>
            </c:ext>
          </c:extLst>
        </c:ser>
        <c:ser>
          <c:idx val="1"/>
          <c:order val="1"/>
          <c:tx>
            <c:strRef>
              <c:f>Employment_Total!$A$27:$B$27</c:f>
              <c:strCache>
                <c:ptCount val="2"/>
                <c:pt idx="0">
                  <c:v>Medium</c:v>
                </c:pt>
              </c:strCache>
            </c:strRef>
          </c:tx>
          <c:spPr>
            <a:solidFill>
              <a:schemeClr val="accent2"/>
            </a:solidFill>
            <a:ln>
              <a:noFill/>
            </a:ln>
            <a:effectLst/>
          </c:spPr>
          <c:invertIfNegative val="0"/>
          <c:cat>
            <c:strRef>
              <c:f>Employment_Total!$C$25:$G$25</c:f>
              <c:strCache>
                <c:ptCount val="5"/>
                <c:pt idx="0">
                  <c:v>2015-2020</c:v>
                </c:pt>
                <c:pt idx="1">
                  <c:v>2020-2025</c:v>
                </c:pt>
                <c:pt idx="2">
                  <c:v>2025-2030</c:v>
                </c:pt>
                <c:pt idx="3">
                  <c:v>2030-2035</c:v>
                </c:pt>
                <c:pt idx="4">
                  <c:v>2035-2040</c:v>
                </c:pt>
              </c:strCache>
            </c:strRef>
          </c:cat>
          <c:val>
            <c:numRef>
              <c:f>Employment_Total!$C$27:$G$27</c:f>
              <c:numCache>
                <c:formatCode>#,##0</c:formatCode>
                <c:ptCount val="5"/>
                <c:pt idx="0">
                  <c:v>24200</c:v>
                </c:pt>
                <c:pt idx="1">
                  <c:v>24200</c:v>
                </c:pt>
                <c:pt idx="2">
                  <c:v>29200</c:v>
                </c:pt>
                <c:pt idx="3">
                  <c:v>26600</c:v>
                </c:pt>
                <c:pt idx="4">
                  <c:v>22200</c:v>
                </c:pt>
              </c:numCache>
            </c:numRef>
          </c:val>
          <c:extLst xmlns:c16r2="http://schemas.microsoft.com/office/drawing/2015/06/chart">
            <c:ext xmlns:c16="http://schemas.microsoft.com/office/drawing/2014/chart" uri="{C3380CC4-5D6E-409C-BE32-E72D297353CC}">
              <c16:uniqueId val="{00000001-E597-4419-AC2B-33431457EB91}"/>
            </c:ext>
          </c:extLst>
        </c:ser>
        <c:ser>
          <c:idx val="2"/>
          <c:order val="2"/>
          <c:tx>
            <c:strRef>
              <c:f>Employment_Total!$A$28:$B$28</c:f>
              <c:strCache>
                <c:ptCount val="2"/>
                <c:pt idx="0">
                  <c:v>High</c:v>
                </c:pt>
              </c:strCache>
            </c:strRef>
          </c:tx>
          <c:spPr>
            <a:solidFill>
              <a:schemeClr val="accent3"/>
            </a:solidFill>
            <a:ln>
              <a:noFill/>
            </a:ln>
            <a:effectLst/>
          </c:spPr>
          <c:invertIfNegative val="0"/>
          <c:cat>
            <c:strRef>
              <c:f>Employment_Total!$C$25:$G$25</c:f>
              <c:strCache>
                <c:ptCount val="5"/>
                <c:pt idx="0">
                  <c:v>2015-2020</c:v>
                </c:pt>
                <c:pt idx="1">
                  <c:v>2020-2025</c:v>
                </c:pt>
                <c:pt idx="2">
                  <c:v>2025-2030</c:v>
                </c:pt>
                <c:pt idx="3">
                  <c:v>2030-2035</c:v>
                </c:pt>
                <c:pt idx="4">
                  <c:v>2035-2040</c:v>
                </c:pt>
              </c:strCache>
            </c:strRef>
          </c:cat>
          <c:val>
            <c:numRef>
              <c:f>Employment_Total!$C$28:$G$28</c:f>
              <c:numCache>
                <c:formatCode>#,##0</c:formatCode>
                <c:ptCount val="5"/>
                <c:pt idx="0">
                  <c:v>24700</c:v>
                </c:pt>
                <c:pt idx="1">
                  <c:v>25900</c:v>
                </c:pt>
                <c:pt idx="2">
                  <c:v>34100</c:v>
                </c:pt>
                <c:pt idx="3">
                  <c:v>31900</c:v>
                </c:pt>
                <c:pt idx="4">
                  <c:v>27700</c:v>
                </c:pt>
              </c:numCache>
            </c:numRef>
          </c:val>
          <c:extLst xmlns:c16r2="http://schemas.microsoft.com/office/drawing/2015/06/chart">
            <c:ext xmlns:c16="http://schemas.microsoft.com/office/drawing/2014/chart" uri="{C3380CC4-5D6E-409C-BE32-E72D297353CC}">
              <c16:uniqueId val="{00000002-E597-4419-AC2B-33431457EB91}"/>
            </c:ext>
          </c:extLst>
        </c:ser>
        <c:dLbls>
          <c:showLegendKey val="0"/>
          <c:showVal val="0"/>
          <c:showCatName val="0"/>
          <c:showSerName val="0"/>
          <c:showPercent val="0"/>
          <c:showBubbleSize val="0"/>
        </c:dLbls>
        <c:gapWidth val="219"/>
        <c:overlap val="-27"/>
        <c:axId val="134669824"/>
        <c:axId val="134671360"/>
      </c:barChart>
      <c:catAx>
        <c:axId val="13466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671360"/>
        <c:crosses val="autoZero"/>
        <c:auto val="1"/>
        <c:lblAlgn val="ctr"/>
        <c:lblOffset val="100"/>
        <c:noMultiLvlLbl val="0"/>
      </c:catAx>
      <c:valAx>
        <c:axId val="134671360"/>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Calibri" panose="020F0502020204030204" pitchFamily="34" charset="0"/>
                    <a:ea typeface="+mn-ea"/>
                    <a:cs typeface="+mn-cs"/>
                  </a:defRPr>
                </a:pPr>
                <a:r>
                  <a:rPr lang="en-US" dirty="0">
                    <a:solidFill>
                      <a:schemeClr val="bg1">
                        <a:lumMod val="50000"/>
                      </a:schemeClr>
                    </a:solidFill>
                  </a:rPr>
                  <a:t>N E T  N E W  E M P L O Y M E N T</a:t>
                </a:r>
              </a:p>
            </c:rich>
          </c:tx>
          <c:layout>
            <c:manualLayout>
              <c:xMode val="edge"/>
              <c:yMode val="edge"/>
              <c:x val="1.3032469466785821E-2"/>
              <c:y val="0.18339303870799931"/>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669824"/>
        <c:crosses val="autoZero"/>
        <c:crossBetween val="between"/>
      </c:valAx>
      <c:spPr>
        <a:noFill/>
        <a:ln>
          <a:noFill/>
        </a:ln>
        <a:effectLst/>
      </c:spPr>
    </c:plotArea>
    <c:legend>
      <c:legendPos val="b"/>
      <c:layout>
        <c:manualLayout>
          <c:xMode val="edge"/>
          <c:yMode val="edge"/>
          <c:x val="0.40557587389377936"/>
          <c:y val="0.91708667328746074"/>
          <c:w val="0.31172567487375069"/>
          <c:h val="6.03908041900167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b="0" i="0">
          <a:latin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Low</c:v>
          </c:tx>
          <c:spPr>
            <a:solidFill>
              <a:schemeClr val="accent1"/>
            </a:solidFill>
            <a:ln>
              <a:noFill/>
            </a:ln>
            <a:effectLst/>
          </c:spPr>
          <c:invertIfNegative val="0"/>
          <c:cat>
            <c:strRef>
              <c:f>Residential_LOW!$B$45:$F$45</c:f>
              <c:strCache>
                <c:ptCount val="5"/>
                <c:pt idx="0">
                  <c:v>2015-2020</c:v>
                </c:pt>
                <c:pt idx="1">
                  <c:v>2020-2025</c:v>
                </c:pt>
                <c:pt idx="2">
                  <c:v>2025-2030</c:v>
                </c:pt>
                <c:pt idx="3">
                  <c:v>2030-2035</c:v>
                </c:pt>
                <c:pt idx="4">
                  <c:v>2035-2040</c:v>
                </c:pt>
              </c:strCache>
            </c:strRef>
          </c:cat>
          <c:val>
            <c:numRef>
              <c:f>Residential_LOW!$V$24:$Z$24</c:f>
              <c:numCache>
                <c:formatCode>#,##0</c:formatCode>
                <c:ptCount val="5"/>
                <c:pt idx="0">
                  <c:v>13900</c:v>
                </c:pt>
                <c:pt idx="1">
                  <c:v>13900</c:v>
                </c:pt>
                <c:pt idx="2">
                  <c:v>15100</c:v>
                </c:pt>
                <c:pt idx="3">
                  <c:v>13200</c:v>
                </c:pt>
                <c:pt idx="4">
                  <c:v>9400</c:v>
                </c:pt>
              </c:numCache>
            </c:numRef>
          </c:val>
          <c:extLst xmlns:c16r2="http://schemas.microsoft.com/office/drawing/2015/06/chart">
            <c:ext xmlns:c16="http://schemas.microsoft.com/office/drawing/2014/chart" uri="{C3380CC4-5D6E-409C-BE32-E72D297353CC}">
              <c16:uniqueId val="{00000000-37BF-4B5B-88A0-CB6B1F7A6878}"/>
            </c:ext>
          </c:extLst>
        </c:ser>
        <c:ser>
          <c:idx val="1"/>
          <c:order val="1"/>
          <c:tx>
            <c:v>Medium</c:v>
          </c:tx>
          <c:spPr>
            <a:solidFill>
              <a:schemeClr val="accent2"/>
            </a:solidFill>
            <a:ln>
              <a:noFill/>
            </a:ln>
            <a:effectLst/>
          </c:spPr>
          <c:invertIfNegative val="0"/>
          <c:cat>
            <c:strRef>
              <c:f>Residential_LOW!$B$45:$F$45</c:f>
              <c:strCache>
                <c:ptCount val="5"/>
                <c:pt idx="0">
                  <c:v>2015-2020</c:v>
                </c:pt>
                <c:pt idx="1">
                  <c:v>2020-2025</c:v>
                </c:pt>
                <c:pt idx="2">
                  <c:v>2025-2030</c:v>
                </c:pt>
                <c:pt idx="3">
                  <c:v>2030-2035</c:v>
                </c:pt>
                <c:pt idx="4">
                  <c:v>2035-2040</c:v>
                </c:pt>
              </c:strCache>
            </c:strRef>
          </c:cat>
          <c:val>
            <c:numRef>
              <c:f>Residential_MED!$V$24:$Z$24</c:f>
              <c:numCache>
                <c:formatCode>#,##0</c:formatCode>
                <c:ptCount val="5"/>
                <c:pt idx="0">
                  <c:v>15200</c:v>
                </c:pt>
                <c:pt idx="1">
                  <c:v>15100</c:v>
                </c:pt>
                <c:pt idx="2">
                  <c:v>16200</c:v>
                </c:pt>
                <c:pt idx="3">
                  <c:v>15100</c:v>
                </c:pt>
                <c:pt idx="4">
                  <c:v>12800</c:v>
                </c:pt>
              </c:numCache>
            </c:numRef>
          </c:val>
          <c:extLst xmlns:c16r2="http://schemas.microsoft.com/office/drawing/2015/06/chart">
            <c:ext xmlns:c16="http://schemas.microsoft.com/office/drawing/2014/chart" uri="{C3380CC4-5D6E-409C-BE32-E72D297353CC}">
              <c16:uniqueId val="{00000001-37BF-4B5B-88A0-CB6B1F7A6878}"/>
            </c:ext>
          </c:extLst>
        </c:ser>
        <c:ser>
          <c:idx val="2"/>
          <c:order val="2"/>
          <c:tx>
            <c:v>High</c:v>
          </c:tx>
          <c:spPr>
            <a:solidFill>
              <a:schemeClr val="accent3"/>
            </a:solidFill>
            <a:ln>
              <a:noFill/>
            </a:ln>
            <a:effectLst/>
          </c:spPr>
          <c:invertIfNegative val="0"/>
          <c:cat>
            <c:strRef>
              <c:f>Residential_LOW!$B$45:$F$45</c:f>
              <c:strCache>
                <c:ptCount val="5"/>
                <c:pt idx="0">
                  <c:v>2015-2020</c:v>
                </c:pt>
                <c:pt idx="1">
                  <c:v>2020-2025</c:v>
                </c:pt>
                <c:pt idx="2">
                  <c:v>2025-2030</c:v>
                </c:pt>
                <c:pt idx="3">
                  <c:v>2030-2035</c:v>
                </c:pt>
                <c:pt idx="4">
                  <c:v>2035-2040</c:v>
                </c:pt>
              </c:strCache>
            </c:strRef>
          </c:cat>
          <c:val>
            <c:numRef>
              <c:f>Residential_HIGH!$V$24:$Z$24</c:f>
              <c:numCache>
                <c:formatCode>#,##0</c:formatCode>
                <c:ptCount val="5"/>
                <c:pt idx="0">
                  <c:v>16700</c:v>
                </c:pt>
                <c:pt idx="1">
                  <c:v>17200</c:v>
                </c:pt>
                <c:pt idx="2">
                  <c:v>19300</c:v>
                </c:pt>
                <c:pt idx="3">
                  <c:v>18400</c:v>
                </c:pt>
                <c:pt idx="4">
                  <c:v>14400</c:v>
                </c:pt>
              </c:numCache>
            </c:numRef>
          </c:val>
          <c:extLst xmlns:c16r2="http://schemas.microsoft.com/office/drawing/2015/06/chart">
            <c:ext xmlns:c16="http://schemas.microsoft.com/office/drawing/2014/chart" uri="{C3380CC4-5D6E-409C-BE32-E72D297353CC}">
              <c16:uniqueId val="{00000002-37BF-4B5B-88A0-CB6B1F7A6878}"/>
            </c:ext>
          </c:extLst>
        </c:ser>
        <c:dLbls>
          <c:showLegendKey val="0"/>
          <c:showVal val="0"/>
          <c:showCatName val="0"/>
          <c:showSerName val="0"/>
          <c:showPercent val="0"/>
          <c:showBubbleSize val="0"/>
        </c:dLbls>
        <c:gapWidth val="219"/>
        <c:overlap val="-27"/>
        <c:axId val="134791936"/>
        <c:axId val="134793472"/>
      </c:barChart>
      <c:catAx>
        <c:axId val="134791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793472"/>
        <c:crosses val="autoZero"/>
        <c:auto val="1"/>
        <c:lblAlgn val="ctr"/>
        <c:lblOffset val="100"/>
        <c:noMultiLvlLbl val="0"/>
      </c:catAx>
      <c:valAx>
        <c:axId val="134793472"/>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Calibri" panose="020F0502020204030204" pitchFamily="34" charset="0"/>
                    <a:ea typeface="+mn-ea"/>
                    <a:cs typeface="+mn-cs"/>
                  </a:defRPr>
                </a:pPr>
                <a:r>
                  <a:rPr lang="en-US" dirty="0"/>
                  <a:t>N E T  N E W  H O U S E H O L D S</a:t>
                </a:r>
              </a:p>
            </c:rich>
          </c:tx>
          <c:layout>
            <c:manualLayout>
              <c:xMode val="edge"/>
              <c:yMode val="edge"/>
              <c:x val="1.3032469466785821E-2"/>
              <c:y val="0.18339303870799931"/>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crossAx val="134791936"/>
        <c:crosses val="autoZero"/>
        <c:crossBetween val="between"/>
      </c:valAx>
      <c:spPr>
        <a:noFill/>
        <a:ln>
          <a:noFill/>
        </a:ln>
        <a:effectLst/>
      </c:spPr>
    </c:plotArea>
    <c:legend>
      <c:legendPos val="b"/>
      <c:layout>
        <c:manualLayout>
          <c:xMode val="edge"/>
          <c:yMode val="edge"/>
          <c:x val="0.40557587389377936"/>
          <c:y val="0.91708667328746074"/>
          <c:w val="0.31172567487375069"/>
          <c:h val="6.03908041900167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b="0" i="0">
          <a:solidFill>
            <a:schemeClr val="bg1">
              <a:lumMod val="50000"/>
            </a:schemeClr>
          </a:solidFill>
          <a:latin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Residential_LOW!$A$72</c:f>
              <c:strCache>
                <c:ptCount val="1"/>
                <c:pt idx="0">
                  <c:v>    Single-Family Detached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6A2-4103-8609-06E46C262C8D}"/>
                </c:ext>
              </c:extLst>
            </c:dLbl>
            <c:dLbl>
              <c:idx val="5"/>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6A2-4103-8609-06E46C262C8D}"/>
                </c:ext>
              </c:extLst>
            </c:dLbl>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numRef>
              <c:f>Residential_LOW!$B$71:$H$71</c:f>
              <c:numCache>
                <c:formatCode>General</c:formatCode>
                <c:ptCount val="7"/>
                <c:pt idx="0">
                  <c:v>2015</c:v>
                </c:pt>
                <c:pt idx="1">
                  <c:v>2020</c:v>
                </c:pt>
                <c:pt idx="2">
                  <c:v>2025</c:v>
                </c:pt>
                <c:pt idx="3">
                  <c:v>2030</c:v>
                </c:pt>
                <c:pt idx="4">
                  <c:v>2035</c:v>
                </c:pt>
                <c:pt idx="5">
                  <c:v>2040</c:v>
                </c:pt>
                <c:pt idx="6">
                  <c:v>2045</c:v>
                </c:pt>
              </c:numCache>
            </c:numRef>
          </c:cat>
          <c:val>
            <c:numRef>
              <c:f>Residential_LOW!$B$72:$G$72</c:f>
              <c:numCache>
                <c:formatCode>#,##0</c:formatCode>
                <c:ptCount val="6"/>
                <c:pt idx="0">
                  <c:v>64940</c:v>
                </c:pt>
                <c:pt idx="1">
                  <c:v>70290</c:v>
                </c:pt>
                <c:pt idx="2">
                  <c:v>75440</c:v>
                </c:pt>
                <c:pt idx="3">
                  <c:v>80920</c:v>
                </c:pt>
                <c:pt idx="4">
                  <c:v>86030</c:v>
                </c:pt>
                <c:pt idx="5">
                  <c:v>89790</c:v>
                </c:pt>
              </c:numCache>
            </c:numRef>
          </c:val>
          <c:smooth val="0"/>
          <c:extLst xmlns:c16r2="http://schemas.microsoft.com/office/drawing/2015/06/chart">
            <c:ext xmlns:c16="http://schemas.microsoft.com/office/drawing/2014/chart" uri="{C3380CC4-5D6E-409C-BE32-E72D297353CC}">
              <c16:uniqueId val="{00000002-86A2-4103-8609-06E46C262C8D}"/>
            </c:ext>
          </c:extLst>
        </c:ser>
        <c:ser>
          <c:idx val="1"/>
          <c:order val="1"/>
          <c:tx>
            <c:strRef>
              <c:f>Residential_LOW!$A$73</c:f>
              <c:strCache>
                <c:ptCount val="1"/>
                <c:pt idx="0">
                  <c:v>    Single-Family Attached</c:v>
                </c:pt>
              </c:strCache>
            </c:strRef>
          </c:tx>
          <c:marker>
            <c:symbol val="circle"/>
            <c:size val="5"/>
            <c:spPr>
              <a:solidFill>
                <a:schemeClr val="accent2"/>
              </a:solidFill>
              <a:ln w="9525">
                <a:solidFill>
                  <a:schemeClr val="accent2"/>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6A2-4103-8609-06E46C262C8D}"/>
                </c:ext>
              </c:extLst>
            </c:dLbl>
            <c:dLbl>
              <c:idx val="5"/>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6A2-4103-8609-06E46C262C8D}"/>
                </c:ext>
              </c:extLst>
            </c:dLbl>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numRef>
              <c:f>Residential_LOW!$B$71:$H$71</c:f>
              <c:numCache>
                <c:formatCode>General</c:formatCode>
                <c:ptCount val="7"/>
                <c:pt idx="0">
                  <c:v>2015</c:v>
                </c:pt>
                <c:pt idx="1">
                  <c:v>2020</c:v>
                </c:pt>
                <c:pt idx="2">
                  <c:v>2025</c:v>
                </c:pt>
                <c:pt idx="3">
                  <c:v>2030</c:v>
                </c:pt>
                <c:pt idx="4">
                  <c:v>2035</c:v>
                </c:pt>
                <c:pt idx="5">
                  <c:v>2040</c:v>
                </c:pt>
                <c:pt idx="6">
                  <c:v>2045</c:v>
                </c:pt>
              </c:numCache>
            </c:numRef>
          </c:cat>
          <c:val>
            <c:numRef>
              <c:f>Residential_LOW!$B$73:$G$73</c:f>
              <c:numCache>
                <c:formatCode>#,##0</c:formatCode>
                <c:ptCount val="6"/>
                <c:pt idx="0">
                  <c:v>39100</c:v>
                </c:pt>
                <c:pt idx="1">
                  <c:v>43370</c:v>
                </c:pt>
                <c:pt idx="2">
                  <c:v>47660</c:v>
                </c:pt>
                <c:pt idx="3">
                  <c:v>52380</c:v>
                </c:pt>
                <c:pt idx="4">
                  <c:v>56690</c:v>
                </c:pt>
                <c:pt idx="5">
                  <c:v>59700</c:v>
                </c:pt>
              </c:numCache>
            </c:numRef>
          </c:val>
          <c:smooth val="0"/>
          <c:extLst xmlns:c16r2="http://schemas.microsoft.com/office/drawing/2015/06/chart">
            <c:ext xmlns:c16="http://schemas.microsoft.com/office/drawing/2014/chart" uri="{C3380CC4-5D6E-409C-BE32-E72D297353CC}">
              <c16:uniqueId val="{00000005-86A2-4103-8609-06E46C262C8D}"/>
            </c:ext>
          </c:extLst>
        </c:ser>
        <c:ser>
          <c:idx val="2"/>
          <c:order val="2"/>
          <c:tx>
            <c:strRef>
              <c:f>Residential_LOW!$A$74</c:f>
              <c:strCache>
                <c:ptCount val="1"/>
                <c:pt idx="0">
                  <c:v>    Multifamily</c:v>
                </c:pt>
              </c:strCache>
            </c:strRef>
          </c:tx>
          <c:marker>
            <c:symbol val="circle"/>
            <c:size val="5"/>
            <c:spPr>
              <a:solidFill>
                <a:schemeClr val="accent3"/>
              </a:solidFill>
              <a:ln w="9525">
                <a:solidFill>
                  <a:schemeClr val="accent3"/>
                </a:solidFill>
              </a:ln>
              <a:effectLst/>
            </c:spPr>
          </c:marker>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6A2-4103-8609-06E46C262C8D}"/>
                </c:ext>
              </c:extLst>
            </c:dLbl>
            <c:dLbl>
              <c:idx val="5"/>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6A2-4103-8609-06E46C262C8D}"/>
                </c:ext>
              </c:extLst>
            </c:dLbl>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numRef>
              <c:f>Residential_LOW!$B$71:$H$71</c:f>
              <c:numCache>
                <c:formatCode>General</c:formatCode>
                <c:ptCount val="7"/>
                <c:pt idx="0">
                  <c:v>2015</c:v>
                </c:pt>
                <c:pt idx="1">
                  <c:v>2020</c:v>
                </c:pt>
                <c:pt idx="2">
                  <c:v>2025</c:v>
                </c:pt>
                <c:pt idx="3">
                  <c:v>2030</c:v>
                </c:pt>
                <c:pt idx="4">
                  <c:v>2035</c:v>
                </c:pt>
                <c:pt idx="5">
                  <c:v>2040</c:v>
                </c:pt>
                <c:pt idx="6">
                  <c:v>2045</c:v>
                </c:pt>
              </c:numCache>
            </c:numRef>
          </c:cat>
          <c:val>
            <c:numRef>
              <c:f>Residential_LOW!$B$74:$G$74</c:f>
              <c:numCache>
                <c:formatCode>#,##0</c:formatCode>
                <c:ptCount val="6"/>
                <c:pt idx="0">
                  <c:v>22430</c:v>
                </c:pt>
                <c:pt idx="1">
                  <c:v>26170</c:v>
                </c:pt>
                <c:pt idx="2">
                  <c:v>31030</c:v>
                </c:pt>
                <c:pt idx="3">
                  <c:v>36060</c:v>
                </c:pt>
                <c:pt idx="4">
                  <c:v>40090</c:v>
                </c:pt>
                <c:pt idx="5">
                  <c:v>42730</c:v>
                </c:pt>
              </c:numCache>
            </c:numRef>
          </c:val>
          <c:smooth val="0"/>
          <c:extLst xmlns:c16r2="http://schemas.microsoft.com/office/drawing/2015/06/chart">
            <c:ext xmlns:c16="http://schemas.microsoft.com/office/drawing/2014/chart" uri="{C3380CC4-5D6E-409C-BE32-E72D297353CC}">
              <c16:uniqueId val="{00000008-86A2-4103-8609-06E46C262C8D}"/>
            </c:ext>
          </c:extLst>
        </c:ser>
        <c:dLbls>
          <c:showLegendKey val="0"/>
          <c:showVal val="0"/>
          <c:showCatName val="0"/>
          <c:showSerName val="0"/>
          <c:showPercent val="0"/>
          <c:showBubbleSize val="0"/>
        </c:dLbls>
        <c:marker val="1"/>
        <c:smooth val="0"/>
        <c:axId val="158547968"/>
        <c:axId val="158549504"/>
      </c:lineChart>
      <c:catAx>
        <c:axId val="15854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58549504"/>
        <c:crosses val="autoZero"/>
        <c:auto val="1"/>
        <c:lblAlgn val="ctr"/>
        <c:lblOffset val="100"/>
        <c:noMultiLvlLbl val="0"/>
      </c:catAx>
      <c:valAx>
        <c:axId val="158549504"/>
        <c:scaling>
          <c:orientation val="minMax"/>
        </c:scaling>
        <c:delete val="0"/>
        <c:axPos val="l"/>
        <c:majorGridlines>
          <c:spPr>
            <a:ln w="9525" cap="flat" cmpd="sng" algn="ctr">
              <a:solidFill>
                <a:schemeClr val="bg1">
                  <a:lumMod val="95000"/>
                </a:schemeClr>
              </a:solidFill>
              <a:round/>
            </a:ln>
            <a:effectLst/>
          </c:spPr>
        </c:majorGridlines>
        <c:title>
          <c:tx>
            <c:rich>
              <a:bodyPr rot="-5400000" vert="horz"/>
              <a:lstStyle/>
              <a:p>
                <a:pPr>
                  <a:defRPr/>
                </a:pPr>
                <a:r>
                  <a:rPr lang="en-US" dirty="0"/>
                  <a:t>H O U S I N G   U N I T S  (M E D)</a:t>
                </a:r>
              </a:p>
            </c:rich>
          </c:tx>
          <c:layout>
            <c:manualLayout>
              <c:xMode val="edge"/>
              <c:yMode val="edge"/>
              <c:x val="1.6203703703703703E-2"/>
              <c:y val="0.12917188756978132"/>
            </c:manualLayout>
          </c:layout>
          <c:overlay val="0"/>
          <c:spPr>
            <a:noFill/>
            <a:ln>
              <a:noFill/>
            </a:ln>
            <a:effectLst/>
          </c:spPr>
        </c:title>
        <c:numFmt formatCode="#,##0" sourceLinked="1"/>
        <c:majorTickMark val="none"/>
        <c:minorTickMark val="none"/>
        <c:tickLblPos val="nextTo"/>
        <c:spPr>
          <a:noFill/>
          <a:ln>
            <a:noFill/>
          </a:ln>
          <a:effectLst/>
        </c:spPr>
        <c:txPr>
          <a:bodyPr rot="-60000000" vert="horz"/>
          <a:lstStyle/>
          <a:p>
            <a:pPr>
              <a:defRPr/>
            </a:pPr>
            <a:endParaRPr lang="en-US"/>
          </a:p>
        </c:txPr>
        <c:crossAx val="158547968"/>
        <c:crosses val="autoZero"/>
        <c:crossBetween val="between"/>
      </c:valAx>
    </c:plotArea>
    <c:legend>
      <c:legendPos val="b"/>
      <c:layout/>
      <c:overlay val="0"/>
      <c:spPr>
        <a:noFill/>
        <a:ln>
          <a:noFill/>
        </a:ln>
        <a:effectLst/>
      </c:spPr>
      <c:txPr>
        <a:bodyPr rot="0" vert="horz"/>
        <a:lstStyle/>
        <a:p>
          <a:pPr>
            <a:defRPr/>
          </a:pPr>
          <a:endParaRPr lang="en-US"/>
        </a:p>
      </c:txPr>
    </c:legend>
    <c:plotVisOnly val="1"/>
    <c:dispBlanksAs val="gap"/>
    <c:showDLblsOverMax val="0"/>
  </c:chart>
  <c:txPr>
    <a:bodyPr/>
    <a:lstStyle/>
    <a:p>
      <a:pPr>
        <a:defRPr b="0" i="0">
          <a:solidFill>
            <a:schemeClr val="bg1">
              <a:lumMod val="50000"/>
            </a:schemeClr>
          </a:solidFill>
          <a:latin typeface="Calibri" panose="020F050202020403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Retail_LOW!$CA$74</c:f>
              <c:strCache>
                <c:ptCount val="1"/>
                <c:pt idx="0">
                  <c:v>Low </c:v>
                </c:pt>
              </c:strCache>
            </c:strRef>
          </c:tx>
          <c:spPr>
            <a:solidFill>
              <a:schemeClr val="accent1"/>
            </a:solidFill>
            <a:ln>
              <a:noFill/>
            </a:ln>
            <a:effectLst/>
          </c:spPr>
          <c:invertIfNegative val="0"/>
          <c:cat>
            <c:strRef>
              <c:f>Retail_LOW!$CB$73:$CF$73</c:f>
              <c:strCache>
                <c:ptCount val="5"/>
                <c:pt idx="0">
                  <c:v>2015-2020</c:v>
                </c:pt>
                <c:pt idx="1">
                  <c:v>2020-2025</c:v>
                </c:pt>
                <c:pt idx="2">
                  <c:v>2025-2030</c:v>
                </c:pt>
                <c:pt idx="3">
                  <c:v>2030-2035</c:v>
                </c:pt>
                <c:pt idx="4">
                  <c:v>2035-2040</c:v>
                </c:pt>
              </c:strCache>
            </c:strRef>
          </c:cat>
          <c:val>
            <c:numRef>
              <c:f>Retail_LOW!$CB$74:$CF$74</c:f>
              <c:numCache>
                <c:formatCode>#,##0</c:formatCode>
                <c:ptCount val="5"/>
                <c:pt idx="0">
                  <c:v>2613030</c:v>
                </c:pt>
                <c:pt idx="1">
                  <c:v>2674210</c:v>
                </c:pt>
                <c:pt idx="2">
                  <c:v>2883770</c:v>
                </c:pt>
                <c:pt idx="3">
                  <c:v>2352000</c:v>
                </c:pt>
                <c:pt idx="4">
                  <c:v>1446260</c:v>
                </c:pt>
              </c:numCache>
            </c:numRef>
          </c:val>
          <c:extLst xmlns:c16r2="http://schemas.microsoft.com/office/drawing/2015/06/chart">
            <c:ext xmlns:c16="http://schemas.microsoft.com/office/drawing/2014/chart" uri="{C3380CC4-5D6E-409C-BE32-E72D297353CC}">
              <c16:uniqueId val="{00000000-4F4B-45CF-A899-21620478E631}"/>
            </c:ext>
          </c:extLst>
        </c:ser>
        <c:ser>
          <c:idx val="1"/>
          <c:order val="1"/>
          <c:tx>
            <c:strRef>
              <c:f>Retail_LOW!$CA$75</c:f>
              <c:strCache>
                <c:ptCount val="1"/>
                <c:pt idx="0">
                  <c:v>Medium </c:v>
                </c:pt>
              </c:strCache>
            </c:strRef>
          </c:tx>
          <c:spPr>
            <a:solidFill>
              <a:schemeClr val="accent2"/>
            </a:solidFill>
            <a:ln>
              <a:noFill/>
            </a:ln>
            <a:effectLst/>
          </c:spPr>
          <c:invertIfNegative val="0"/>
          <c:cat>
            <c:strRef>
              <c:f>Retail_LOW!$CB$73:$CF$73</c:f>
              <c:strCache>
                <c:ptCount val="5"/>
                <c:pt idx="0">
                  <c:v>2015-2020</c:v>
                </c:pt>
                <c:pt idx="1">
                  <c:v>2020-2025</c:v>
                </c:pt>
                <c:pt idx="2">
                  <c:v>2025-2030</c:v>
                </c:pt>
                <c:pt idx="3">
                  <c:v>2030-2035</c:v>
                </c:pt>
                <c:pt idx="4">
                  <c:v>2035-2040</c:v>
                </c:pt>
              </c:strCache>
            </c:strRef>
          </c:cat>
          <c:val>
            <c:numRef>
              <c:f>Retail_LOW!$CB$75:$CF$75</c:f>
              <c:numCache>
                <c:formatCode>#,##0</c:formatCode>
                <c:ptCount val="5"/>
                <c:pt idx="0">
                  <c:v>3092840</c:v>
                </c:pt>
                <c:pt idx="1">
                  <c:v>2890840</c:v>
                </c:pt>
                <c:pt idx="2">
                  <c:v>3093020</c:v>
                </c:pt>
                <c:pt idx="3">
                  <c:v>2703500</c:v>
                </c:pt>
                <c:pt idx="4">
                  <c:v>2014390</c:v>
                </c:pt>
              </c:numCache>
            </c:numRef>
          </c:val>
          <c:extLst xmlns:c16r2="http://schemas.microsoft.com/office/drawing/2015/06/chart">
            <c:ext xmlns:c16="http://schemas.microsoft.com/office/drawing/2014/chart" uri="{C3380CC4-5D6E-409C-BE32-E72D297353CC}">
              <c16:uniqueId val="{00000001-4F4B-45CF-A899-21620478E631}"/>
            </c:ext>
          </c:extLst>
        </c:ser>
        <c:ser>
          <c:idx val="2"/>
          <c:order val="2"/>
          <c:tx>
            <c:strRef>
              <c:f>Retail_LOW!$CA$76</c:f>
              <c:strCache>
                <c:ptCount val="1"/>
                <c:pt idx="0">
                  <c:v>High</c:v>
                </c:pt>
              </c:strCache>
            </c:strRef>
          </c:tx>
          <c:spPr>
            <a:solidFill>
              <a:schemeClr val="accent3"/>
            </a:solidFill>
            <a:ln>
              <a:noFill/>
            </a:ln>
            <a:effectLst/>
          </c:spPr>
          <c:invertIfNegative val="0"/>
          <c:cat>
            <c:strRef>
              <c:f>Retail_LOW!$CB$73:$CF$73</c:f>
              <c:strCache>
                <c:ptCount val="5"/>
                <c:pt idx="0">
                  <c:v>2015-2020</c:v>
                </c:pt>
                <c:pt idx="1">
                  <c:v>2020-2025</c:v>
                </c:pt>
                <c:pt idx="2">
                  <c:v>2025-2030</c:v>
                </c:pt>
                <c:pt idx="3">
                  <c:v>2030-2035</c:v>
                </c:pt>
                <c:pt idx="4">
                  <c:v>2035-2040</c:v>
                </c:pt>
              </c:strCache>
            </c:strRef>
          </c:cat>
          <c:val>
            <c:numRef>
              <c:f>Retail_LOW!$CB$76:$CF$76</c:f>
              <c:numCache>
                <c:formatCode>#,##0</c:formatCode>
                <c:ptCount val="5"/>
                <c:pt idx="0">
                  <c:v>3200660</c:v>
                </c:pt>
                <c:pt idx="1">
                  <c:v>3250830</c:v>
                </c:pt>
                <c:pt idx="2">
                  <c:v>3655750</c:v>
                </c:pt>
                <c:pt idx="3">
                  <c:v>3271620</c:v>
                </c:pt>
                <c:pt idx="4">
                  <c:v>2355840</c:v>
                </c:pt>
              </c:numCache>
            </c:numRef>
          </c:val>
          <c:extLst xmlns:c16r2="http://schemas.microsoft.com/office/drawing/2015/06/chart">
            <c:ext xmlns:c16="http://schemas.microsoft.com/office/drawing/2014/chart" uri="{C3380CC4-5D6E-409C-BE32-E72D297353CC}">
              <c16:uniqueId val="{00000002-4F4B-45CF-A899-21620478E631}"/>
            </c:ext>
          </c:extLst>
        </c:ser>
        <c:dLbls>
          <c:showLegendKey val="0"/>
          <c:showVal val="0"/>
          <c:showCatName val="0"/>
          <c:showSerName val="0"/>
          <c:showPercent val="0"/>
          <c:showBubbleSize val="0"/>
        </c:dLbls>
        <c:gapWidth val="219"/>
        <c:overlap val="-27"/>
        <c:axId val="213081088"/>
        <c:axId val="213099264"/>
      </c:barChart>
      <c:catAx>
        <c:axId val="21308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099264"/>
        <c:crosses val="autoZero"/>
        <c:auto val="1"/>
        <c:lblAlgn val="ctr"/>
        <c:lblOffset val="100"/>
        <c:noMultiLvlLbl val="0"/>
      </c:catAx>
      <c:valAx>
        <c:axId val="213099264"/>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lumMod val="50000"/>
                      </a:schemeClr>
                    </a:solidFill>
                    <a:latin typeface="+mn-lt"/>
                    <a:ea typeface="+mn-ea"/>
                    <a:cs typeface="+mn-cs"/>
                  </a:defRPr>
                </a:pPr>
                <a:r>
                  <a:rPr lang="en-US" dirty="0"/>
                  <a:t>Retail Demand (Sq.Ft.)</a:t>
                </a:r>
              </a:p>
            </c:rich>
          </c:tx>
          <c:layout>
            <c:manualLayout>
              <c:xMode val="edge"/>
              <c:yMode val="edge"/>
              <c:x val="1.0312249853821925E-2"/>
              <c:y val="0.19022398774442273"/>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crossAx val="213081088"/>
        <c:crosses val="autoZero"/>
        <c:crossBetween val="between"/>
      </c:valAx>
      <c:spPr>
        <a:noFill/>
        <a:ln>
          <a:noFill/>
        </a:ln>
        <a:effectLst/>
      </c:spPr>
    </c:plotArea>
    <c:legend>
      <c:legendPos val="b"/>
      <c:layout>
        <c:manualLayout>
          <c:xMode val="edge"/>
          <c:yMode val="edge"/>
          <c:x val="0.40843349042336258"/>
          <c:y val="0.90005147083887238"/>
          <c:w val="0.25748226638956379"/>
          <c:h val="6.964549885809728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50000"/>
            </a:schemeClr>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6AE7D-B34F-42EC-8D42-000BE5E3023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D7408D57-6D3B-465C-B606-3E0F2B22A3D6}">
      <dgm:prSet phldrT="[Text]"/>
      <dgm:spPr>
        <a:solidFill>
          <a:schemeClr val="tx1"/>
        </a:solidFill>
      </dgm:spPr>
      <dgm:t>
        <a:bodyPr/>
        <a:lstStyle/>
        <a:p>
          <a:r>
            <a:rPr lang="en-US" dirty="0"/>
            <a:t>Market Forecasts</a:t>
          </a:r>
        </a:p>
      </dgm:t>
    </dgm:pt>
    <dgm:pt modelId="{D5AE54FA-1C8C-4E68-8F13-7AA3DCAA3126}" type="parTrans" cxnId="{3BBE8C51-0BA0-4EED-87C3-61B6508B16A9}">
      <dgm:prSet/>
      <dgm:spPr/>
      <dgm:t>
        <a:bodyPr/>
        <a:lstStyle/>
        <a:p>
          <a:endParaRPr lang="en-US"/>
        </a:p>
      </dgm:t>
    </dgm:pt>
    <dgm:pt modelId="{860DEAA4-0C3A-4F69-8B8A-2B032E49E8B8}" type="sibTrans" cxnId="{3BBE8C51-0BA0-4EED-87C3-61B6508B16A9}">
      <dgm:prSet/>
      <dgm:spPr/>
      <dgm:t>
        <a:bodyPr/>
        <a:lstStyle/>
        <a:p>
          <a:endParaRPr lang="en-US"/>
        </a:p>
      </dgm:t>
    </dgm:pt>
    <dgm:pt modelId="{1709A606-DC04-41A4-85B6-7C0D1C26A263}">
      <dgm:prSet phldrT="[Text]"/>
      <dgm:spPr/>
      <dgm:t>
        <a:bodyPr/>
        <a:lstStyle/>
        <a:p>
          <a:r>
            <a:rPr lang="en-US" dirty="0"/>
            <a:t>Unconstrained market forecasts were prepared for a variety of real estate products, and do not consider land availability, policies, or political will that could constrain future growth. </a:t>
          </a:r>
        </a:p>
      </dgm:t>
    </dgm:pt>
    <dgm:pt modelId="{B1914F5D-42AA-4700-9EB2-215D8BC8A697}" type="parTrans" cxnId="{DB5ED475-EC39-44C1-8519-E4DA24685957}">
      <dgm:prSet/>
      <dgm:spPr/>
      <dgm:t>
        <a:bodyPr/>
        <a:lstStyle/>
        <a:p>
          <a:endParaRPr lang="en-US"/>
        </a:p>
      </dgm:t>
    </dgm:pt>
    <dgm:pt modelId="{8CBD8EB3-D43F-4EC1-A2D9-BFBECAC009EC}" type="sibTrans" cxnId="{DB5ED475-EC39-44C1-8519-E4DA24685957}">
      <dgm:prSet/>
      <dgm:spPr/>
      <dgm:t>
        <a:bodyPr/>
        <a:lstStyle/>
        <a:p>
          <a:endParaRPr lang="en-US"/>
        </a:p>
      </dgm:t>
    </dgm:pt>
    <dgm:pt modelId="{4F2DFC85-8CB0-4ADB-9F9A-D47384D8D4EF}">
      <dgm:prSet phldrT="[Text]"/>
      <dgm:spPr>
        <a:solidFill>
          <a:schemeClr val="tx1"/>
        </a:solidFill>
      </dgm:spPr>
      <dgm:t>
        <a:bodyPr/>
        <a:lstStyle/>
        <a:p>
          <a:r>
            <a:rPr lang="en-US" dirty="0"/>
            <a:t>Preferred Land Use</a:t>
          </a:r>
        </a:p>
      </dgm:t>
    </dgm:pt>
    <dgm:pt modelId="{D1D1DB80-37BD-47F5-9608-446BA615FA43}" type="parTrans" cxnId="{2BB0884C-50B0-4952-B22E-AFB762101A9F}">
      <dgm:prSet/>
      <dgm:spPr/>
      <dgm:t>
        <a:bodyPr/>
        <a:lstStyle/>
        <a:p>
          <a:endParaRPr lang="en-US"/>
        </a:p>
      </dgm:t>
    </dgm:pt>
    <dgm:pt modelId="{0E49D1C7-A6D4-49A8-B427-09448DE82677}" type="sibTrans" cxnId="{2BB0884C-50B0-4952-B22E-AFB762101A9F}">
      <dgm:prSet/>
      <dgm:spPr/>
      <dgm:t>
        <a:bodyPr/>
        <a:lstStyle/>
        <a:p>
          <a:endParaRPr lang="en-US"/>
        </a:p>
      </dgm:t>
    </dgm:pt>
    <dgm:pt modelId="{750775B7-AEF3-48A4-919F-7BC0586D37AE}">
      <dgm:prSet phldrT="[Text]"/>
      <dgm:spPr/>
      <dgm:t>
        <a:bodyPr/>
        <a:lstStyle/>
        <a:p>
          <a:r>
            <a:rPr lang="en-US" dirty="0"/>
            <a:t>The unconstrained forecasts will be ‘filtered’ through the preferred land use scenario, resulting in a constrained vision that incorporates land availability and land use distribution and densities. </a:t>
          </a:r>
        </a:p>
      </dgm:t>
    </dgm:pt>
    <dgm:pt modelId="{3BC9A42A-9014-4A85-96BE-A919667817EB}" type="parTrans" cxnId="{6B583C8C-016A-46E1-93AE-69AFF018C427}">
      <dgm:prSet/>
      <dgm:spPr/>
      <dgm:t>
        <a:bodyPr/>
        <a:lstStyle/>
        <a:p>
          <a:endParaRPr lang="en-US"/>
        </a:p>
      </dgm:t>
    </dgm:pt>
    <dgm:pt modelId="{C8BDA471-FEBA-4214-9B5E-413ED65BA3BD}" type="sibTrans" cxnId="{6B583C8C-016A-46E1-93AE-69AFF018C427}">
      <dgm:prSet/>
      <dgm:spPr/>
      <dgm:t>
        <a:bodyPr/>
        <a:lstStyle/>
        <a:p>
          <a:endParaRPr lang="en-US"/>
        </a:p>
      </dgm:t>
    </dgm:pt>
    <dgm:pt modelId="{1503F1A1-4FB7-433A-8E5A-C3675BF2B807}">
      <dgm:prSet phldrT="[Text]"/>
      <dgm:spPr>
        <a:solidFill>
          <a:schemeClr val="tx1"/>
        </a:solidFill>
      </dgm:spPr>
      <dgm:t>
        <a:bodyPr/>
        <a:lstStyle/>
        <a:p>
          <a:r>
            <a:rPr lang="en-US" dirty="0"/>
            <a:t>Fiscal Implications</a:t>
          </a:r>
        </a:p>
      </dgm:t>
    </dgm:pt>
    <dgm:pt modelId="{463D7D96-21F9-4FB9-A53D-D17FD44A4848}" type="parTrans" cxnId="{D82D3CF2-2F2A-4DC5-BDE0-00264DA8B0A0}">
      <dgm:prSet/>
      <dgm:spPr/>
      <dgm:t>
        <a:bodyPr/>
        <a:lstStyle/>
        <a:p>
          <a:endParaRPr lang="en-US"/>
        </a:p>
      </dgm:t>
    </dgm:pt>
    <dgm:pt modelId="{0EE398D4-F965-4B02-BF76-561ABB2ED2C6}" type="sibTrans" cxnId="{D82D3CF2-2F2A-4DC5-BDE0-00264DA8B0A0}">
      <dgm:prSet/>
      <dgm:spPr/>
      <dgm:t>
        <a:bodyPr/>
        <a:lstStyle/>
        <a:p>
          <a:endParaRPr lang="en-US"/>
        </a:p>
      </dgm:t>
    </dgm:pt>
    <dgm:pt modelId="{85FCCB3A-DDFB-4CF1-A23D-1D68FDB692DC}">
      <dgm:prSet phldrT="[Text]"/>
      <dgm:spPr/>
      <dgm:t>
        <a:bodyPr/>
        <a:lstStyle/>
        <a:p>
          <a:r>
            <a:rPr lang="en-US" dirty="0"/>
            <a:t>The constrained growth projections, by real estate product type, will be incorporated in a customized fiscal impact model that tests the financial implications of Loudoun’s growth.</a:t>
          </a:r>
        </a:p>
      </dgm:t>
    </dgm:pt>
    <dgm:pt modelId="{AB799BA2-CC91-4CE9-90AB-28A4D01CB1FD}" type="parTrans" cxnId="{025A051D-7F9D-468E-8ECE-CEE4D981A686}">
      <dgm:prSet/>
      <dgm:spPr/>
      <dgm:t>
        <a:bodyPr/>
        <a:lstStyle/>
        <a:p>
          <a:endParaRPr lang="en-US"/>
        </a:p>
      </dgm:t>
    </dgm:pt>
    <dgm:pt modelId="{E102AE56-1B6A-4761-A470-12385AE39E02}" type="sibTrans" cxnId="{025A051D-7F9D-468E-8ECE-CEE4D981A686}">
      <dgm:prSet/>
      <dgm:spPr/>
      <dgm:t>
        <a:bodyPr/>
        <a:lstStyle/>
        <a:p>
          <a:endParaRPr lang="en-US"/>
        </a:p>
      </dgm:t>
    </dgm:pt>
    <dgm:pt modelId="{FC23F4A6-CE73-4E6C-A12E-7DDB0E2AC6A8}" type="pres">
      <dgm:prSet presAssocID="{09C6AE7D-B34F-42EC-8D42-000BE5E30236}" presName="Name0" presStyleCnt="0">
        <dgm:presLayoutVars>
          <dgm:dir/>
          <dgm:animLvl val="lvl"/>
          <dgm:resizeHandles val="exact"/>
        </dgm:presLayoutVars>
      </dgm:prSet>
      <dgm:spPr/>
      <dgm:t>
        <a:bodyPr/>
        <a:lstStyle/>
        <a:p>
          <a:endParaRPr lang="en-US"/>
        </a:p>
      </dgm:t>
    </dgm:pt>
    <dgm:pt modelId="{F90C31B1-E3B0-466A-9D5C-0BD61E717E8C}" type="pres">
      <dgm:prSet presAssocID="{D7408D57-6D3B-465C-B606-3E0F2B22A3D6}" presName="compositeNode" presStyleCnt="0">
        <dgm:presLayoutVars>
          <dgm:bulletEnabled val="1"/>
        </dgm:presLayoutVars>
      </dgm:prSet>
      <dgm:spPr/>
    </dgm:pt>
    <dgm:pt modelId="{E0005BC9-A2C5-4F3F-9E5C-47811FDA5B9F}" type="pres">
      <dgm:prSet presAssocID="{D7408D57-6D3B-465C-B606-3E0F2B22A3D6}" presName="bgRect" presStyleLbl="node1" presStyleIdx="0" presStyleCnt="3"/>
      <dgm:spPr/>
      <dgm:t>
        <a:bodyPr/>
        <a:lstStyle/>
        <a:p>
          <a:endParaRPr lang="en-US"/>
        </a:p>
      </dgm:t>
    </dgm:pt>
    <dgm:pt modelId="{3B7366F7-4A86-4FF6-B860-A90CFC7AA51F}" type="pres">
      <dgm:prSet presAssocID="{D7408D57-6D3B-465C-B606-3E0F2B22A3D6}" presName="parentNode" presStyleLbl="node1" presStyleIdx="0" presStyleCnt="3">
        <dgm:presLayoutVars>
          <dgm:chMax val="0"/>
          <dgm:bulletEnabled val="1"/>
        </dgm:presLayoutVars>
      </dgm:prSet>
      <dgm:spPr/>
      <dgm:t>
        <a:bodyPr/>
        <a:lstStyle/>
        <a:p>
          <a:endParaRPr lang="en-US"/>
        </a:p>
      </dgm:t>
    </dgm:pt>
    <dgm:pt modelId="{47774DC5-88FA-47F7-9F75-BFB1D11E7A70}" type="pres">
      <dgm:prSet presAssocID="{D7408D57-6D3B-465C-B606-3E0F2B22A3D6}" presName="childNode" presStyleLbl="node1" presStyleIdx="0" presStyleCnt="3">
        <dgm:presLayoutVars>
          <dgm:bulletEnabled val="1"/>
        </dgm:presLayoutVars>
      </dgm:prSet>
      <dgm:spPr/>
      <dgm:t>
        <a:bodyPr/>
        <a:lstStyle/>
        <a:p>
          <a:endParaRPr lang="en-US"/>
        </a:p>
      </dgm:t>
    </dgm:pt>
    <dgm:pt modelId="{4DEF2406-4F9A-4826-AEB9-AB093E38218F}" type="pres">
      <dgm:prSet presAssocID="{860DEAA4-0C3A-4F69-8B8A-2B032E49E8B8}" presName="hSp" presStyleCnt="0"/>
      <dgm:spPr/>
    </dgm:pt>
    <dgm:pt modelId="{B35B9F0B-26CE-4F94-92D4-38DC3EBBA026}" type="pres">
      <dgm:prSet presAssocID="{860DEAA4-0C3A-4F69-8B8A-2B032E49E8B8}" presName="vProcSp" presStyleCnt="0"/>
      <dgm:spPr/>
    </dgm:pt>
    <dgm:pt modelId="{6C0A38EF-5687-4333-8D8E-804885771871}" type="pres">
      <dgm:prSet presAssocID="{860DEAA4-0C3A-4F69-8B8A-2B032E49E8B8}" presName="vSp1" presStyleCnt="0"/>
      <dgm:spPr/>
    </dgm:pt>
    <dgm:pt modelId="{CAFCEA2B-9ED6-4A93-AEA2-F4AEBB705B7A}" type="pres">
      <dgm:prSet presAssocID="{860DEAA4-0C3A-4F69-8B8A-2B032E49E8B8}" presName="simulatedConn" presStyleLbl="solidFgAcc1" presStyleIdx="0" presStyleCnt="2"/>
      <dgm:spPr/>
    </dgm:pt>
    <dgm:pt modelId="{3474515C-1D88-4C11-85BE-FA5F3C55D055}" type="pres">
      <dgm:prSet presAssocID="{860DEAA4-0C3A-4F69-8B8A-2B032E49E8B8}" presName="vSp2" presStyleCnt="0"/>
      <dgm:spPr/>
    </dgm:pt>
    <dgm:pt modelId="{31009BCC-5CB0-46DA-B3F7-C18439893576}" type="pres">
      <dgm:prSet presAssocID="{860DEAA4-0C3A-4F69-8B8A-2B032E49E8B8}" presName="sibTrans" presStyleCnt="0"/>
      <dgm:spPr/>
    </dgm:pt>
    <dgm:pt modelId="{66F1216E-5CD4-4DEE-A3EF-990AD94493B7}" type="pres">
      <dgm:prSet presAssocID="{4F2DFC85-8CB0-4ADB-9F9A-D47384D8D4EF}" presName="compositeNode" presStyleCnt="0">
        <dgm:presLayoutVars>
          <dgm:bulletEnabled val="1"/>
        </dgm:presLayoutVars>
      </dgm:prSet>
      <dgm:spPr/>
    </dgm:pt>
    <dgm:pt modelId="{DC09047F-8A76-4B46-B041-A6C2F9CEEF97}" type="pres">
      <dgm:prSet presAssocID="{4F2DFC85-8CB0-4ADB-9F9A-D47384D8D4EF}" presName="bgRect" presStyleLbl="node1" presStyleIdx="1" presStyleCnt="3"/>
      <dgm:spPr/>
      <dgm:t>
        <a:bodyPr/>
        <a:lstStyle/>
        <a:p>
          <a:endParaRPr lang="en-US"/>
        </a:p>
      </dgm:t>
    </dgm:pt>
    <dgm:pt modelId="{2DA206E7-B867-45B2-8A70-AC5C7030AA4C}" type="pres">
      <dgm:prSet presAssocID="{4F2DFC85-8CB0-4ADB-9F9A-D47384D8D4EF}" presName="parentNode" presStyleLbl="node1" presStyleIdx="1" presStyleCnt="3">
        <dgm:presLayoutVars>
          <dgm:chMax val="0"/>
          <dgm:bulletEnabled val="1"/>
        </dgm:presLayoutVars>
      </dgm:prSet>
      <dgm:spPr/>
      <dgm:t>
        <a:bodyPr/>
        <a:lstStyle/>
        <a:p>
          <a:endParaRPr lang="en-US"/>
        </a:p>
      </dgm:t>
    </dgm:pt>
    <dgm:pt modelId="{872C87BE-B34D-49C2-9A04-4F2B17CF22A6}" type="pres">
      <dgm:prSet presAssocID="{4F2DFC85-8CB0-4ADB-9F9A-D47384D8D4EF}" presName="childNode" presStyleLbl="node1" presStyleIdx="1" presStyleCnt="3">
        <dgm:presLayoutVars>
          <dgm:bulletEnabled val="1"/>
        </dgm:presLayoutVars>
      </dgm:prSet>
      <dgm:spPr/>
      <dgm:t>
        <a:bodyPr/>
        <a:lstStyle/>
        <a:p>
          <a:endParaRPr lang="en-US"/>
        </a:p>
      </dgm:t>
    </dgm:pt>
    <dgm:pt modelId="{32628CD9-7C5A-4509-97D8-41B75292EBC5}" type="pres">
      <dgm:prSet presAssocID="{0E49D1C7-A6D4-49A8-B427-09448DE82677}" presName="hSp" presStyleCnt="0"/>
      <dgm:spPr/>
    </dgm:pt>
    <dgm:pt modelId="{373235E7-2048-48E1-9CAC-5E3355D86AAE}" type="pres">
      <dgm:prSet presAssocID="{0E49D1C7-A6D4-49A8-B427-09448DE82677}" presName="vProcSp" presStyleCnt="0"/>
      <dgm:spPr/>
    </dgm:pt>
    <dgm:pt modelId="{FEDE2E55-C6FC-4346-9D10-0288D7D188CC}" type="pres">
      <dgm:prSet presAssocID="{0E49D1C7-A6D4-49A8-B427-09448DE82677}" presName="vSp1" presStyleCnt="0"/>
      <dgm:spPr/>
    </dgm:pt>
    <dgm:pt modelId="{02133ABF-4295-4F8F-B097-74DABEC4FD92}" type="pres">
      <dgm:prSet presAssocID="{0E49D1C7-A6D4-49A8-B427-09448DE82677}" presName="simulatedConn" presStyleLbl="solidFgAcc1" presStyleIdx="1" presStyleCnt="2"/>
      <dgm:spPr/>
    </dgm:pt>
    <dgm:pt modelId="{E4F88EA4-14E8-4CB2-9CBC-71C8E9A94309}" type="pres">
      <dgm:prSet presAssocID="{0E49D1C7-A6D4-49A8-B427-09448DE82677}" presName="vSp2" presStyleCnt="0"/>
      <dgm:spPr/>
    </dgm:pt>
    <dgm:pt modelId="{B99A824C-B5A4-4866-9E95-3C55BAB6A4A5}" type="pres">
      <dgm:prSet presAssocID="{0E49D1C7-A6D4-49A8-B427-09448DE82677}" presName="sibTrans" presStyleCnt="0"/>
      <dgm:spPr/>
    </dgm:pt>
    <dgm:pt modelId="{BF219D73-7DFE-432E-A5B3-361FDCF6905A}" type="pres">
      <dgm:prSet presAssocID="{1503F1A1-4FB7-433A-8E5A-C3675BF2B807}" presName="compositeNode" presStyleCnt="0">
        <dgm:presLayoutVars>
          <dgm:bulletEnabled val="1"/>
        </dgm:presLayoutVars>
      </dgm:prSet>
      <dgm:spPr/>
    </dgm:pt>
    <dgm:pt modelId="{60657879-3CA6-4D75-9691-632F41166144}" type="pres">
      <dgm:prSet presAssocID="{1503F1A1-4FB7-433A-8E5A-C3675BF2B807}" presName="bgRect" presStyleLbl="node1" presStyleIdx="2" presStyleCnt="3"/>
      <dgm:spPr/>
      <dgm:t>
        <a:bodyPr/>
        <a:lstStyle/>
        <a:p>
          <a:endParaRPr lang="en-US"/>
        </a:p>
      </dgm:t>
    </dgm:pt>
    <dgm:pt modelId="{E387875D-EE42-41B3-BE21-C9880325A85B}" type="pres">
      <dgm:prSet presAssocID="{1503F1A1-4FB7-433A-8E5A-C3675BF2B807}" presName="parentNode" presStyleLbl="node1" presStyleIdx="2" presStyleCnt="3">
        <dgm:presLayoutVars>
          <dgm:chMax val="0"/>
          <dgm:bulletEnabled val="1"/>
        </dgm:presLayoutVars>
      </dgm:prSet>
      <dgm:spPr/>
      <dgm:t>
        <a:bodyPr/>
        <a:lstStyle/>
        <a:p>
          <a:endParaRPr lang="en-US"/>
        </a:p>
      </dgm:t>
    </dgm:pt>
    <dgm:pt modelId="{48A2EA00-2F56-46BA-A23F-2B7353806E83}" type="pres">
      <dgm:prSet presAssocID="{1503F1A1-4FB7-433A-8E5A-C3675BF2B807}" presName="childNode" presStyleLbl="node1" presStyleIdx="2" presStyleCnt="3">
        <dgm:presLayoutVars>
          <dgm:bulletEnabled val="1"/>
        </dgm:presLayoutVars>
      </dgm:prSet>
      <dgm:spPr/>
      <dgm:t>
        <a:bodyPr/>
        <a:lstStyle/>
        <a:p>
          <a:endParaRPr lang="en-US"/>
        </a:p>
      </dgm:t>
    </dgm:pt>
  </dgm:ptLst>
  <dgm:cxnLst>
    <dgm:cxn modelId="{91AF2107-FF1A-41F8-81A7-63DF61DE706B}" type="presOf" srcId="{4F2DFC85-8CB0-4ADB-9F9A-D47384D8D4EF}" destId="{DC09047F-8A76-4B46-B041-A6C2F9CEEF97}" srcOrd="0" destOrd="0" presId="urn:microsoft.com/office/officeart/2005/8/layout/hProcess7"/>
    <dgm:cxn modelId="{DB5ED475-EC39-44C1-8519-E4DA24685957}" srcId="{D7408D57-6D3B-465C-B606-3E0F2B22A3D6}" destId="{1709A606-DC04-41A4-85B6-7C0D1C26A263}" srcOrd="0" destOrd="0" parTransId="{B1914F5D-42AA-4700-9EB2-215D8BC8A697}" sibTransId="{8CBD8EB3-D43F-4EC1-A2D9-BFBECAC009EC}"/>
    <dgm:cxn modelId="{C5B3B986-9261-46A5-853F-B409FB683593}" type="presOf" srcId="{4F2DFC85-8CB0-4ADB-9F9A-D47384D8D4EF}" destId="{2DA206E7-B867-45B2-8A70-AC5C7030AA4C}" srcOrd="1" destOrd="0" presId="urn:microsoft.com/office/officeart/2005/8/layout/hProcess7"/>
    <dgm:cxn modelId="{2BB0884C-50B0-4952-B22E-AFB762101A9F}" srcId="{09C6AE7D-B34F-42EC-8D42-000BE5E30236}" destId="{4F2DFC85-8CB0-4ADB-9F9A-D47384D8D4EF}" srcOrd="1" destOrd="0" parTransId="{D1D1DB80-37BD-47F5-9608-446BA615FA43}" sibTransId="{0E49D1C7-A6D4-49A8-B427-09448DE82677}"/>
    <dgm:cxn modelId="{6B583C8C-016A-46E1-93AE-69AFF018C427}" srcId="{4F2DFC85-8CB0-4ADB-9F9A-D47384D8D4EF}" destId="{750775B7-AEF3-48A4-919F-7BC0586D37AE}" srcOrd="0" destOrd="0" parTransId="{3BC9A42A-9014-4A85-96BE-A919667817EB}" sibTransId="{C8BDA471-FEBA-4214-9B5E-413ED65BA3BD}"/>
    <dgm:cxn modelId="{1542DAAA-33B5-454C-9905-A9B68FB25BA0}" type="presOf" srcId="{1503F1A1-4FB7-433A-8E5A-C3675BF2B807}" destId="{E387875D-EE42-41B3-BE21-C9880325A85B}" srcOrd="1" destOrd="0" presId="urn:microsoft.com/office/officeart/2005/8/layout/hProcess7"/>
    <dgm:cxn modelId="{3BBE8C51-0BA0-4EED-87C3-61B6508B16A9}" srcId="{09C6AE7D-B34F-42EC-8D42-000BE5E30236}" destId="{D7408D57-6D3B-465C-B606-3E0F2B22A3D6}" srcOrd="0" destOrd="0" parTransId="{D5AE54FA-1C8C-4E68-8F13-7AA3DCAA3126}" sibTransId="{860DEAA4-0C3A-4F69-8B8A-2B032E49E8B8}"/>
    <dgm:cxn modelId="{025A051D-7F9D-468E-8ECE-CEE4D981A686}" srcId="{1503F1A1-4FB7-433A-8E5A-C3675BF2B807}" destId="{85FCCB3A-DDFB-4CF1-A23D-1D68FDB692DC}" srcOrd="0" destOrd="0" parTransId="{AB799BA2-CC91-4CE9-90AB-28A4D01CB1FD}" sibTransId="{E102AE56-1B6A-4761-A470-12385AE39E02}"/>
    <dgm:cxn modelId="{948C0719-5E85-45C2-8118-7FE64B4D0783}" type="presOf" srcId="{750775B7-AEF3-48A4-919F-7BC0586D37AE}" destId="{872C87BE-B34D-49C2-9A04-4F2B17CF22A6}" srcOrd="0" destOrd="0" presId="urn:microsoft.com/office/officeart/2005/8/layout/hProcess7"/>
    <dgm:cxn modelId="{08078C6F-2ECB-4C60-A6B4-254D2804A58F}" type="presOf" srcId="{D7408D57-6D3B-465C-B606-3E0F2B22A3D6}" destId="{E0005BC9-A2C5-4F3F-9E5C-47811FDA5B9F}" srcOrd="0" destOrd="0" presId="urn:microsoft.com/office/officeart/2005/8/layout/hProcess7"/>
    <dgm:cxn modelId="{5B5BD808-60DA-4DE4-BEE4-4E0859BCAB67}" type="presOf" srcId="{1709A606-DC04-41A4-85B6-7C0D1C26A263}" destId="{47774DC5-88FA-47F7-9F75-BFB1D11E7A70}" srcOrd="0" destOrd="0" presId="urn:microsoft.com/office/officeart/2005/8/layout/hProcess7"/>
    <dgm:cxn modelId="{E59BF5A9-C5F7-43A7-980A-A60EF29827F6}" type="presOf" srcId="{D7408D57-6D3B-465C-B606-3E0F2B22A3D6}" destId="{3B7366F7-4A86-4FF6-B860-A90CFC7AA51F}" srcOrd="1" destOrd="0" presId="urn:microsoft.com/office/officeart/2005/8/layout/hProcess7"/>
    <dgm:cxn modelId="{3F11C634-66A4-43F3-987C-B272EF447141}" type="presOf" srcId="{1503F1A1-4FB7-433A-8E5A-C3675BF2B807}" destId="{60657879-3CA6-4D75-9691-632F41166144}" srcOrd="0" destOrd="0" presId="urn:microsoft.com/office/officeart/2005/8/layout/hProcess7"/>
    <dgm:cxn modelId="{C0D9D6DB-1885-44DF-849C-35E2081659AC}" type="presOf" srcId="{85FCCB3A-DDFB-4CF1-A23D-1D68FDB692DC}" destId="{48A2EA00-2F56-46BA-A23F-2B7353806E83}" srcOrd="0" destOrd="0" presId="urn:microsoft.com/office/officeart/2005/8/layout/hProcess7"/>
    <dgm:cxn modelId="{D82D3CF2-2F2A-4DC5-BDE0-00264DA8B0A0}" srcId="{09C6AE7D-B34F-42EC-8D42-000BE5E30236}" destId="{1503F1A1-4FB7-433A-8E5A-C3675BF2B807}" srcOrd="2" destOrd="0" parTransId="{463D7D96-21F9-4FB9-A53D-D17FD44A4848}" sibTransId="{0EE398D4-F965-4B02-BF76-561ABB2ED2C6}"/>
    <dgm:cxn modelId="{C0BAAC35-766C-4DBF-B5C0-BFEA46549DA0}" type="presOf" srcId="{09C6AE7D-B34F-42EC-8D42-000BE5E30236}" destId="{FC23F4A6-CE73-4E6C-A12E-7DDB0E2AC6A8}" srcOrd="0" destOrd="0" presId="urn:microsoft.com/office/officeart/2005/8/layout/hProcess7"/>
    <dgm:cxn modelId="{A2334BCE-96E1-44E7-A541-A4695E44723C}" type="presParOf" srcId="{FC23F4A6-CE73-4E6C-A12E-7DDB0E2AC6A8}" destId="{F90C31B1-E3B0-466A-9D5C-0BD61E717E8C}" srcOrd="0" destOrd="0" presId="urn:microsoft.com/office/officeart/2005/8/layout/hProcess7"/>
    <dgm:cxn modelId="{E302C628-7F0C-4BDC-B112-F7F9D873A50D}" type="presParOf" srcId="{F90C31B1-E3B0-466A-9D5C-0BD61E717E8C}" destId="{E0005BC9-A2C5-4F3F-9E5C-47811FDA5B9F}" srcOrd="0" destOrd="0" presId="urn:microsoft.com/office/officeart/2005/8/layout/hProcess7"/>
    <dgm:cxn modelId="{29A03FDD-8766-4CA7-B271-5C2A746F6BCA}" type="presParOf" srcId="{F90C31B1-E3B0-466A-9D5C-0BD61E717E8C}" destId="{3B7366F7-4A86-4FF6-B860-A90CFC7AA51F}" srcOrd="1" destOrd="0" presId="urn:microsoft.com/office/officeart/2005/8/layout/hProcess7"/>
    <dgm:cxn modelId="{8FC023CC-270A-47A9-95FF-54A511645D4C}" type="presParOf" srcId="{F90C31B1-E3B0-466A-9D5C-0BD61E717E8C}" destId="{47774DC5-88FA-47F7-9F75-BFB1D11E7A70}" srcOrd="2" destOrd="0" presId="urn:microsoft.com/office/officeart/2005/8/layout/hProcess7"/>
    <dgm:cxn modelId="{CBD25725-4B03-44A1-9540-D2FC90CDAC55}" type="presParOf" srcId="{FC23F4A6-CE73-4E6C-A12E-7DDB0E2AC6A8}" destId="{4DEF2406-4F9A-4826-AEB9-AB093E38218F}" srcOrd="1" destOrd="0" presId="urn:microsoft.com/office/officeart/2005/8/layout/hProcess7"/>
    <dgm:cxn modelId="{5230FFD3-1054-47D0-A76D-8213A8943A38}" type="presParOf" srcId="{FC23F4A6-CE73-4E6C-A12E-7DDB0E2AC6A8}" destId="{B35B9F0B-26CE-4F94-92D4-38DC3EBBA026}" srcOrd="2" destOrd="0" presId="urn:microsoft.com/office/officeart/2005/8/layout/hProcess7"/>
    <dgm:cxn modelId="{2133B133-2B0E-4876-904A-97B1AA61F88C}" type="presParOf" srcId="{B35B9F0B-26CE-4F94-92D4-38DC3EBBA026}" destId="{6C0A38EF-5687-4333-8D8E-804885771871}" srcOrd="0" destOrd="0" presId="urn:microsoft.com/office/officeart/2005/8/layout/hProcess7"/>
    <dgm:cxn modelId="{41A3873A-96F7-4DC9-8318-81CE248A19DB}" type="presParOf" srcId="{B35B9F0B-26CE-4F94-92D4-38DC3EBBA026}" destId="{CAFCEA2B-9ED6-4A93-AEA2-F4AEBB705B7A}" srcOrd="1" destOrd="0" presId="urn:microsoft.com/office/officeart/2005/8/layout/hProcess7"/>
    <dgm:cxn modelId="{CCEA676A-4D9F-45BF-A514-42C3BCA22D93}" type="presParOf" srcId="{B35B9F0B-26CE-4F94-92D4-38DC3EBBA026}" destId="{3474515C-1D88-4C11-85BE-FA5F3C55D055}" srcOrd="2" destOrd="0" presId="urn:microsoft.com/office/officeart/2005/8/layout/hProcess7"/>
    <dgm:cxn modelId="{CBC08ADD-0C7B-4095-8324-1A3575F17B77}" type="presParOf" srcId="{FC23F4A6-CE73-4E6C-A12E-7DDB0E2AC6A8}" destId="{31009BCC-5CB0-46DA-B3F7-C18439893576}" srcOrd="3" destOrd="0" presId="urn:microsoft.com/office/officeart/2005/8/layout/hProcess7"/>
    <dgm:cxn modelId="{F3AD5EA6-85D5-46A7-83F3-5AD69812FE49}" type="presParOf" srcId="{FC23F4A6-CE73-4E6C-A12E-7DDB0E2AC6A8}" destId="{66F1216E-5CD4-4DEE-A3EF-990AD94493B7}" srcOrd="4" destOrd="0" presId="urn:microsoft.com/office/officeart/2005/8/layout/hProcess7"/>
    <dgm:cxn modelId="{899E7628-6608-4BF7-9D31-0C92DF3BD4DF}" type="presParOf" srcId="{66F1216E-5CD4-4DEE-A3EF-990AD94493B7}" destId="{DC09047F-8A76-4B46-B041-A6C2F9CEEF97}" srcOrd="0" destOrd="0" presId="urn:microsoft.com/office/officeart/2005/8/layout/hProcess7"/>
    <dgm:cxn modelId="{69B87907-AB2A-44C2-9575-6E06D1BA8590}" type="presParOf" srcId="{66F1216E-5CD4-4DEE-A3EF-990AD94493B7}" destId="{2DA206E7-B867-45B2-8A70-AC5C7030AA4C}" srcOrd="1" destOrd="0" presId="urn:microsoft.com/office/officeart/2005/8/layout/hProcess7"/>
    <dgm:cxn modelId="{D5C73323-69E6-4C16-9D4C-4305E5CA373C}" type="presParOf" srcId="{66F1216E-5CD4-4DEE-A3EF-990AD94493B7}" destId="{872C87BE-B34D-49C2-9A04-4F2B17CF22A6}" srcOrd="2" destOrd="0" presId="urn:microsoft.com/office/officeart/2005/8/layout/hProcess7"/>
    <dgm:cxn modelId="{B090DCD1-30FB-4931-8251-7BDC73C4906E}" type="presParOf" srcId="{FC23F4A6-CE73-4E6C-A12E-7DDB0E2AC6A8}" destId="{32628CD9-7C5A-4509-97D8-41B75292EBC5}" srcOrd="5" destOrd="0" presId="urn:microsoft.com/office/officeart/2005/8/layout/hProcess7"/>
    <dgm:cxn modelId="{2E715DC6-A6AA-4EB2-9661-549174767746}" type="presParOf" srcId="{FC23F4A6-CE73-4E6C-A12E-7DDB0E2AC6A8}" destId="{373235E7-2048-48E1-9CAC-5E3355D86AAE}" srcOrd="6" destOrd="0" presId="urn:microsoft.com/office/officeart/2005/8/layout/hProcess7"/>
    <dgm:cxn modelId="{13FA0BAC-B8BF-43E6-AE68-884DC53EE1BD}" type="presParOf" srcId="{373235E7-2048-48E1-9CAC-5E3355D86AAE}" destId="{FEDE2E55-C6FC-4346-9D10-0288D7D188CC}" srcOrd="0" destOrd="0" presId="urn:microsoft.com/office/officeart/2005/8/layout/hProcess7"/>
    <dgm:cxn modelId="{603AF2DA-531C-4B11-A2D2-A08984DB117F}" type="presParOf" srcId="{373235E7-2048-48E1-9CAC-5E3355D86AAE}" destId="{02133ABF-4295-4F8F-B097-74DABEC4FD92}" srcOrd="1" destOrd="0" presId="urn:microsoft.com/office/officeart/2005/8/layout/hProcess7"/>
    <dgm:cxn modelId="{AC45C9EF-31A5-47A6-ACC3-F17D4FF6DC32}" type="presParOf" srcId="{373235E7-2048-48E1-9CAC-5E3355D86AAE}" destId="{E4F88EA4-14E8-4CB2-9CBC-71C8E9A94309}" srcOrd="2" destOrd="0" presId="urn:microsoft.com/office/officeart/2005/8/layout/hProcess7"/>
    <dgm:cxn modelId="{DB924704-43DE-4B0C-83A3-117285816373}" type="presParOf" srcId="{FC23F4A6-CE73-4E6C-A12E-7DDB0E2AC6A8}" destId="{B99A824C-B5A4-4866-9E95-3C55BAB6A4A5}" srcOrd="7" destOrd="0" presId="urn:microsoft.com/office/officeart/2005/8/layout/hProcess7"/>
    <dgm:cxn modelId="{2EAAD56E-4060-4202-BB3C-165D6A6E770E}" type="presParOf" srcId="{FC23F4A6-CE73-4E6C-A12E-7DDB0E2AC6A8}" destId="{BF219D73-7DFE-432E-A5B3-361FDCF6905A}" srcOrd="8" destOrd="0" presId="urn:microsoft.com/office/officeart/2005/8/layout/hProcess7"/>
    <dgm:cxn modelId="{28F9BD07-580C-4B46-B2D9-D8A068D510FE}" type="presParOf" srcId="{BF219D73-7DFE-432E-A5B3-361FDCF6905A}" destId="{60657879-3CA6-4D75-9691-632F41166144}" srcOrd="0" destOrd="0" presId="urn:microsoft.com/office/officeart/2005/8/layout/hProcess7"/>
    <dgm:cxn modelId="{5A60DFDD-5648-4C2C-928B-7142287DA9DE}" type="presParOf" srcId="{BF219D73-7DFE-432E-A5B3-361FDCF6905A}" destId="{E387875D-EE42-41B3-BE21-C9880325A85B}" srcOrd="1" destOrd="0" presId="urn:microsoft.com/office/officeart/2005/8/layout/hProcess7"/>
    <dgm:cxn modelId="{02CD3E83-560D-44E5-8222-1F59F0A19620}" type="presParOf" srcId="{BF219D73-7DFE-432E-A5B3-361FDCF6905A}" destId="{48A2EA00-2F56-46BA-A23F-2B7353806E83}"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05BC9-A2C5-4F3F-9E5C-47811FDA5B9F}">
      <dsp:nvSpPr>
        <dsp:cNvPr id="0" name=""/>
        <dsp:cNvSpPr/>
      </dsp:nvSpPr>
      <dsp:spPr>
        <a:xfrm>
          <a:off x="791" y="665596"/>
          <a:ext cx="3406228" cy="4087473"/>
        </a:xfrm>
        <a:prstGeom prst="roundRect">
          <a:avLst>
            <a:gd name="adj" fmla="val 5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a:t>Market Forecasts</a:t>
          </a:r>
        </a:p>
      </dsp:txBody>
      <dsp:txXfrm rot="16200000">
        <a:off x="-1334449" y="2000838"/>
        <a:ext cx="3351728" cy="681245"/>
      </dsp:txXfrm>
    </dsp:sp>
    <dsp:sp modelId="{47774DC5-88FA-47F7-9F75-BFB1D11E7A70}">
      <dsp:nvSpPr>
        <dsp:cNvPr id="0" name=""/>
        <dsp:cNvSpPr/>
      </dsp:nvSpPr>
      <dsp:spPr>
        <a:xfrm>
          <a:off x="682037" y="665596"/>
          <a:ext cx="2537640" cy="40874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r>
            <a:rPr lang="en-US" sz="2300" kern="1200" dirty="0"/>
            <a:t>Unconstrained market forecasts were prepared for a variety of real estate products, and do not consider land availability, policies, or political will that could constrain future growth. </a:t>
          </a:r>
        </a:p>
      </dsp:txBody>
      <dsp:txXfrm>
        <a:off x="682037" y="665596"/>
        <a:ext cx="2537640" cy="4087473"/>
      </dsp:txXfrm>
    </dsp:sp>
    <dsp:sp modelId="{DC09047F-8A76-4B46-B041-A6C2F9CEEF97}">
      <dsp:nvSpPr>
        <dsp:cNvPr id="0" name=""/>
        <dsp:cNvSpPr/>
      </dsp:nvSpPr>
      <dsp:spPr>
        <a:xfrm>
          <a:off x="3526237" y="665596"/>
          <a:ext cx="3406228" cy="4087473"/>
        </a:xfrm>
        <a:prstGeom prst="roundRect">
          <a:avLst>
            <a:gd name="adj" fmla="val 5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a:t>Preferred Land Use</a:t>
          </a:r>
        </a:p>
      </dsp:txBody>
      <dsp:txXfrm rot="16200000">
        <a:off x="2190996" y="2000838"/>
        <a:ext cx="3351728" cy="681245"/>
      </dsp:txXfrm>
    </dsp:sp>
    <dsp:sp modelId="{CAFCEA2B-9ED6-4A93-AEA2-F4AEBB705B7A}">
      <dsp:nvSpPr>
        <dsp:cNvPr id="0" name=""/>
        <dsp:cNvSpPr/>
      </dsp:nvSpPr>
      <dsp:spPr>
        <a:xfrm rot="5400000">
          <a:off x="3242965" y="3913665"/>
          <a:ext cx="600606" cy="51093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2C87BE-B34D-49C2-9A04-4F2B17CF22A6}">
      <dsp:nvSpPr>
        <dsp:cNvPr id="0" name=""/>
        <dsp:cNvSpPr/>
      </dsp:nvSpPr>
      <dsp:spPr>
        <a:xfrm>
          <a:off x="4207483" y="665596"/>
          <a:ext cx="2537640" cy="40874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r>
            <a:rPr lang="en-US" sz="2300" kern="1200" dirty="0"/>
            <a:t>The unconstrained forecasts will be ‘filtered’ through the preferred land use scenario, resulting in a constrained vision that incorporates land availability and land use distribution and densities. </a:t>
          </a:r>
        </a:p>
      </dsp:txBody>
      <dsp:txXfrm>
        <a:off x="4207483" y="665596"/>
        <a:ext cx="2537640" cy="4087473"/>
      </dsp:txXfrm>
    </dsp:sp>
    <dsp:sp modelId="{60657879-3CA6-4D75-9691-632F41166144}">
      <dsp:nvSpPr>
        <dsp:cNvPr id="0" name=""/>
        <dsp:cNvSpPr/>
      </dsp:nvSpPr>
      <dsp:spPr>
        <a:xfrm>
          <a:off x="7051684" y="665596"/>
          <a:ext cx="3406228" cy="4087473"/>
        </a:xfrm>
        <a:prstGeom prst="roundRect">
          <a:avLst>
            <a:gd name="adj" fmla="val 5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a:t>Fiscal Implications</a:t>
          </a:r>
        </a:p>
      </dsp:txBody>
      <dsp:txXfrm rot="16200000">
        <a:off x="5716442" y="2000838"/>
        <a:ext cx="3351728" cy="681245"/>
      </dsp:txXfrm>
    </dsp:sp>
    <dsp:sp modelId="{02133ABF-4295-4F8F-B097-74DABEC4FD92}">
      <dsp:nvSpPr>
        <dsp:cNvPr id="0" name=""/>
        <dsp:cNvSpPr/>
      </dsp:nvSpPr>
      <dsp:spPr>
        <a:xfrm rot="5400000">
          <a:off x="6768412" y="3913665"/>
          <a:ext cx="600606" cy="51093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A2EA00-2F56-46BA-A23F-2B7353806E83}">
      <dsp:nvSpPr>
        <dsp:cNvPr id="0" name=""/>
        <dsp:cNvSpPr/>
      </dsp:nvSpPr>
      <dsp:spPr>
        <a:xfrm>
          <a:off x="7732929" y="665596"/>
          <a:ext cx="2537640" cy="408747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r>
            <a:rPr lang="en-US" sz="2300" kern="1200" dirty="0"/>
            <a:t>The constrained growth projections, by real estate product type, will be incorporated in a customized fiscal impact model that tests the financial implications of Loudoun’s growth.</a:t>
          </a:r>
        </a:p>
      </dsp:txBody>
      <dsp:txXfrm>
        <a:off x="7732929" y="665596"/>
        <a:ext cx="2537640" cy="408747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4D9C407-07AC-4876-8DDF-28204D4F74D1}" type="datetimeFigureOut">
              <a:rPr lang="en-US" smtClean="0"/>
              <a:t>1/22/2018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68286F2-AFA2-48C0-8046-7FEE6E79970E}" type="slidenum">
              <a:rPr lang="en-US" smtClean="0"/>
              <a:t>‹#›</a:t>
            </a:fld>
            <a:endParaRPr lang="en-US" dirty="0"/>
          </a:p>
        </p:txBody>
      </p:sp>
    </p:spTree>
    <p:extLst>
      <p:ext uri="{BB962C8B-B14F-4D97-AF65-F5344CB8AC3E}">
        <p14:creationId xmlns:p14="http://schemas.microsoft.com/office/powerpoint/2010/main" val="17471443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3B89D3-4760-426D-8E68-38C7FB8DA12E}" type="datetimeFigureOut">
              <a:rPr lang="en-US" smtClean="0"/>
              <a:t>1/22/2018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62A1748-18BD-44AA-B405-99A7BC044FCA}" type="slidenum">
              <a:rPr lang="en-US" smtClean="0"/>
              <a:t>‹#›</a:t>
            </a:fld>
            <a:endParaRPr lang="en-US" dirty="0"/>
          </a:p>
        </p:txBody>
      </p:sp>
    </p:spTree>
    <p:extLst>
      <p:ext uri="{BB962C8B-B14F-4D97-AF65-F5344CB8AC3E}">
        <p14:creationId xmlns:p14="http://schemas.microsoft.com/office/powerpoint/2010/main" val="33078108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297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Office space located in well-designed suburban mixed-use projects or near urban central business districts have achieved success in attracting talent-seeking companies and young, educated workers.</a:t>
            </a:r>
          </a:p>
          <a:p>
            <a:r>
              <a:rPr lang="en-US" sz="1200" kern="1200" dirty="0">
                <a:solidFill>
                  <a:schemeClr val="tx1"/>
                </a:solidFill>
                <a:effectLst/>
                <a:latin typeface="+mn-lt"/>
                <a:ea typeface="+mn-ea"/>
                <a:cs typeface="+mn-cs"/>
              </a:rPr>
              <a:t>Urban office space is experiencing a resurgence across the nation.</a:t>
            </a:r>
          </a:p>
          <a:p>
            <a:r>
              <a:rPr lang="en-US" sz="1200" kern="1200" dirty="0">
                <a:solidFill>
                  <a:schemeClr val="tx1"/>
                </a:solidFill>
                <a:effectLst/>
                <a:latin typeface="+mn-lt"/>
                <a:ea typeface="+mn-ea"/>
                <a:cs typeface="+mn-cs"/>
              </a:rPr>
              <a:t>Regionally, vacancy rates have been on the rise, impacted by the Recession, more efficient use of office space, and consolidations of professional service groups, most notably legal firms.</a:t>
            </a:r>
          </a:p>
          <a:p>
            <a:r>
              <a:rPr lang="en-US" sz="1200" kern="1200" dirty="0">
                <a:solidFill>
                  <a:schemeClr val="tx1"/>
                </a:solidFill>
                <a:effectLst/>
                <a:latin typeface="+mn-lt"/>
                <a:ea typeface="+mn-ea"/>
                <a:cs typeface="+mn-cs"/>
              </a:rPr>
              <a:t>In the last year, the region’s strongest concentrations of leasing were reported in Rosslyn, Reston, and Tysons Corner, locations that offer access to transit and/or integrated land uses that have become attractive to both young professionals and major employers.</a:t>
            </a:r>
            <a:endParaRPr lang="en-US" dirty="0"/>
          </a:p>
        </p:txBody>
      </p:sp>
    </p:spTree>
    <p:extLst>
      <p:ext uri="{BB962C8B-B14F-4D97-AF65-F5344CB8AC3E}">
        <p14:creationId xmlns:p14="http://schemas.microsoft.com/office/powerpoint/2010/main" val="1895262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square footage for data centers nearly doubled between 2010 and 2015, through rapid development of space in eastern Loudoun County. </a:t>
            </a:r>
          </a:p>
          <a:p>
            <a:r>
              <a:rPr lang="en-US" sz="1200" kern="1200" dirty="0">
                <a:solidFill>
                  <a:schemeClr val="tx1"/>
                </a:solidFill>
                <a:effectLst/>
                <a:latin typeface="+mn-lt"/>
                <a:ea typeface="+mn-ea"/>
                <a:cs typeface="+mn-cs"/>
              </a:rPr>
              <a:t>Data centers represent one of Loudoun County’s most active real estate sectors. </a:t>
            </a:r>
          </a:p>
          <a:p>
            <a:r>
              <a:rPr lang="en-US" sz="1200" kern="1200" dirty="0">
                <a:solidFill>
                  <a:schemeClr val="tx1"/>
                </a:solidFill>
                <a:effectLst/>
                <a:latin typeface="+mn-lt"/>
                <a:ea typeface="+mn-ea"/>
                <a:cs typeface="+mn-cs"/>
              </a:rPr>
              <a:t>Loudoun hosts more than 75 data centers with approximately ten million square feet in operation and another three million that is being planned or developed. </a:t>
            </a:r>
          </a:p>
          <a:p>
            <a:r>
              <a:rPr lang="en-US" sz="1200" kern="1200" dirty="0">
                <a:solidFill>
                  <a:schemeClr val="tx1"/>
                </a:solidFill>
                <a:effectLst/>
                <a:latin typeface="+mn-lt"/>
                <a:ea typeface="+mn-ea"/>
                <a:cs typeface="+mn-cs"/>
              </a:rPr>
              <a:t>Approximately 70% of the world’s internet traffic passes through Loudoun County’s data center alley. </a:t>
            </a:r>
            <a:endParaRPr lang="en-US" dirty="0"/>
          </a:p>
        </p:txBody>
      </p:sp>
    </p:spTree>
    <p:extLst>
      <p:ext uri="{BB962C8B-B14F-4D97-AF65-F5344CB8AC3E}">
        <p14:creationId xmlns:p14="http://schemas.microsoft.com/office/powerpoint/2010/main" val="442169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1490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0484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58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start with unconstrained forecasts? </a:t>
            </a:r>
          </a:p>
          <a:p>
            <a:r>
              <a:rPr lang="en-US" dirty="0"/>
              <a:t>Why did we create new forecasts</a:t>
            </a:r>
            <a:r>
              <a:rPr lang="en-US" baseline="0" dirty="0"/>
              <a:t> beyond FIC?</a:t>
            </a:r>
            <a:endParaRPr lang="en-US" dirty="0"/>
          </a:p>
        </p:txBody>
      </p:sp>
    </p:spTree>
    <p:extLst>
      <p:ext uri="{BB962C8B-B14F-4D97-AF65-F5344CB8AC3E}">
        <p14:creationId xmlns:p14="http://schemas.microsoft.com/office/powerpoint/2010/main" val="1282797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Explain color scheme above – dark green is unconstrained, lighter green</a:t>
            </a:r>
            <a:r>
              <a:rPr lang="en-US" sz="1200" kern="1200" baseline="0" dirty="0">
                <a:solidFill>
                  <a:schemeClr val="tx1"/>
                </a:solidFill>
                <a:effectLst/>
                <a:latin typeface="+mn-lt"/>
                <a:ea typeface="+mn-ea"/>
                <a:cs typeface="+mn-cs"/>
              </a:rPr>
              <a:t> is constrained.</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Stress in talking points that this process took a comprehensive look at the Loudoun market an considered multiple sources to determine potential future growth.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phase of the market forecast process included a thorough review of a variety of third-party population and employment projection sources. </a:t>
            </a:r>
          </a:p>
          <a:p>
            <a:r>
              <a:rPr lang="en-US" sz="1200" kern="1200" dirty="0">
                <a:solidFill>
                  <a:schemeClr val="tx1"/>
                </a:solidFill>
                <a:effectLst/>
                <a:latin typeface="+mn-lt"/>
                <a:ea typeface="+mn-ea"/>
                <a:cs typeface="+mn-cs"/>
              </a:rPr>
              <a:t>The sources, selected through consultation with Loudoun County, will be used to guide the creation of low, medium, and high scenarios for growth through the year 2040. They include both unconstrained and constrained visions of growth.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Weldon Cooper – Unconstrained</a:t>
            </a:r>
          </a:p>
          <a:p>
            <a:r>
              <a:rPr lang="en-US" sz="1200" kern="1200" dirty="0">
                <a:solidFill>
                  <a:schemeClr val="tx1"/>
                </a:solidFill>
                <a:effectLst/>
                <a:latin typeface="+mn-lt"/>
                <a:ea typeface="+mn-ea"/>
                <a:cs typeface="+mn-cs"/>
              </a:rPr>
              <a:t>Woods &amp; Poole – Unconstrained</a:t>
            </a:r>
          </a:p>
          <a:p>
            <a:r>
              <a:rPr lang="en-US" sz="1200" kern="1200" dirty="0">
                <a:solidFill>
                  <a:schemeClr val="tx1"/>
                </a:solidFill>
                <a:effectLst/>
                <a:latin typeface="+mn-lt"/>
                <a:ea typeface="+mn-ea"/>
                <a:cs typeface="+mn-cs"/>
              </a:rPr>
              <a:t>Moody’s –</a:t>
            </a:r>
            <a:r>
              <a:rPr lang="en-US" sz="1200" kern="1200" baseline="0" dirty="0">
                <a:solidFill>
                  <a:schemeClr val="tx1"/>
                </a:solidFill>
                <a:effectLst/>
                <a:latin typeface="+mn-lt"/>
                <a:ea typeface="+mn-ea"/>
                <a:cs typeface="+mn-cs"/>
              </a:rPr>
              <a:t> Unconstrained</a:t>
            </a:r>
          </a:p>
          <a:p>
            <a:r>
              <a:rPr lang="en-US" sz="1200" kern="1200" baseline="0" dirty="0">
                <a:solidFill>
                  <a:schemeClr val="tx1"/>
                </a:solidFill>
                <a:effectLst/>
                <a:latin typeface="+mn-lt"/>
                <a:ea typeface="+mn-ea"/>
                <a:cs typeface="+mn-cs"/>
              </a:rPr>
              <a:t>Housing Needs Assessment – Blended (Households, Unconstrained / Employment, Constrained)</a:t>
            </a:r>
          </a:p>
          <a:p>
            <a:r>
              <a:rPr lang="en-US" sz="1200" kern="1200" baseline="0" dirty="0">
                <a:solidFill>
                  <a:schemeClr val="tx1"/>
                </a:solidFill>
                <a:effectLst/>
                <a:latin typeface="+mn-lt"/>
                <a:ea typeface="+mn-ea"/>
                <a:cs typeface="+mn-cs"/>
              </a:rPr>
              <a:t>FIC – Constrained</a:t>
            </a:r>
          </a:p>
          <a:p>
            <a:r>
              <a:rPr lang="en-US" sz="1200" kern="1200" baseline="0" dirty="0">
                <a:solidFill>
                  <a:schemeClr val="tx1"/>
                </a:solidFill>
                <a:effectLst/>
                <a:latin typeface="+mn-lt"/>
                <a:ea typeface="+mn-ea"/>
                <a:cs typeface="+mn-cs"/>
              </a:rPr>
              <a:t>COG - Constrained</a:t>
            </a:r>
            <a:endParaRPr lang="en-US" dirty="0"/>
          </a:p>
        </p:txBody>
      </p:sp>
    </p:spTree>
    <p:extLst>
      <p:ext uri="{BB962C8B-B14F-4D97-AF65-F5344CB8AC3E}">
        <p14:creationId xmlns:p14="http://schemas.microsoft.com/office/powerpoint/2010/main" val="553140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Unconstrained forecasts provide an indication of future growth in Loudoun County, and consider the county’s geographic location in the region, demographic and economic trends, tourism, and real estate market performance.</a:t>
            </a:r>
          </a:p>
          <a:p>
            <a:r>
              <a:rPr lang="en-US" sz="1200" kern="1200" dirty="0">
                <a:solidFill>
                  <a:schemeClr val="tx1"/>
                </a:solidFill>
                <a:effectLst/>
                <a:latin typeface="+mn-lt"/>
                <a:ea typeface="+mn-ea"/>
                <a:cs typeface="+mn-cs"/>
              </a:rPr>
              <a:t>The Metrorail is assumed to be complete in all scenarios, and variation in the forecasts is impacted by Loudon’s position in the region and competitive advantage.</a:t>
            </a:r>
          </a:p>
          <a:p>
            <a:r>
              <a:rPr lang="en-US" sz="1200" kern="1200" dirty="0">
                <a:solidFill>
                  <a:schemeClr val="tx1"/>
                </a:solidFill>
                <a:effectLst/>
                <a:latin typeface="+mn-lt"/>
                <a:ea typeface="+mn-ea"/>
                <a:cs typeface="+mn-cs"/>
              </a:rPr>
              <a:t>Forecasted population growth is used to project demand for housing and retail.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Metrorail</a:t>
            </a:r>
            <a:r>
              <a:rPr lang="en-US" sz="1200" kern="1200" baseline="0" dirty="0">
                <a:solidFill>
                  <a:schemeClr val="tx1"/>
                </a:solidFill>
                <a:effectLst/>
                <a:latin typeface="+mn-lt"/>
                <a:ea typeface="+mn-ea"/>
                <a:cs typeface="+mn-cs"/>
              </a:rPr>
              <a:t> consideration – residential land uses will likely be the first to develop around Ashburn Station, increasing the population earlier than employment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a:t>
            </a:r>
            <a:r>
              <a:rPr lang="en-US" sz="1200" kern="1200" baseline="0" dirty="0">
                <a:solidFill>
                  <a:schemeClr val="tx1"/>
                </a:solidFill>
                <a:effectLst/>
                <a:latin typeface="+mn-lt"/>
                <a:ea typeface="+mn-ea"/>
                <a:cs typeface="+mn-cs"/>
              </a:rPr>
              <a:t> point of comparison: </a:t>
            </a:r>
          </a:p>
          <a:p>
            <a:r>
              <a:rPr lang="en-US" sz="1200" kern="1200" dirty="0">
                <a:solidFill>
                  <a:schemeClr val="tx1"/>
                </a:solidFill>
                <a:effectLst/>
                <a:latin typeface="+mn-lt"/>
                <a:ea typeface="+mn-ea"/>
                <a:cs typeface="+mn-cs"/>
              </a:rPr>
              <a:t>Between 1990 and 2015 Loudoun County experienced an increase of approximately 299,492 people, a 343% growth rate.</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558107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Employment forecasts are based on interpretations of third-party datasets.</a:t>
            </a:r>
          </a:p>
          <a:p>
            <a:r>
              <a:rPr lang="en-US" sz="1200" kern="1200" dirty="0">
                <a:solidFill>
                  <a:schemeClr val="tx1"/>
                </a:solidFill>
                <a:effectLst/>
                <a:latin typeface="+mn-lt"/>
                <a:ea typeface="+mn-ea"/>
                <a:cs typeface="+mn-cs"/>
              </a:rPr>
              <a:t>Economic development and job growth is a function of regional success and partnership. As such, the forecasts represent a market-driven employment projection that considers Loudoun’s capture of regional momentum.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Highest growth sectors: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Professional and Technical Services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Accommodation and Food Services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Construction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Educational Services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Retail Trade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point of comparison: </a:t>
            </a:r>
          </a:p>
          <a:p>
            <a:r>
              <a:rPr lang="en-US" sz="1200" kern="1200" dirty="0">
                <a:solidFill>
                  <a:schemeClr val="tx1"/>
                </a:solidFill>
                <a:effectLst/>
                <a:latin typeface="+mn-lt"/>
                <a:ea typeface="+mn-ea"/>
                <a:cs typeface="+mn-cs"/>
              </a:rPr>
              <a:t>Between 1990 and 2015 Loudoun County experienced an increase of approximately 114,000 jobs, a 285% growth rate.</a:t>
            </a:r>
            <a:endParaRPr lang="en-US" dirty="0"/>
          </a:p>
        </p:txBody>
      </p:sp>
    </p:spTree>
    <p:extLst>
      <p:ext uri="{BB962C8B-B14F-4D97-AF65-F5344CB8AC3E}">
        <p14:creationId xmlns:p14="http://schemas.microsoft.com/office/powerpoint/2010/main" val="306982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Residential housing unit demand is based on the population and household projections for Loudoun County.</a:t>
            </a:r>
          </a:p>
          <a:p>
            <a:r>
              <a:rPr lang="en-US" sz="1200" kern="1200" dirty="0">
                <a:solidFill>
                  <a:schemeClr val="tx1"/>
                </a:solidFill>
                <a:effectLst/>
                <a:latin typeface="+mn-lt"/>
                <a:ea typeface="+mn-ea"/>
                <a:cs typeface="+mn-cs"/>
              </a:rPr>
              <a:t>Housing projections presented in this analysis are based on the assumption of unlimited land, unlimited infrastructure, and political will.</a:t>
            </a:r>
          </a:p>
          <a:p>
            <a:r>
              <a:rPr lang="en-US" sz="1200" kern="1200" dirty="0">
                <a:solidFill>
                  <a:schemeClr val="tx1"/>
                </a:solidFill>
                <a:effectLst/>
                <a:latin typeface="+mn-lt"/>
                <a:ea typeface="+mn-ea"/>
                <a:cs typeface="+mn-cs"/>
              </a:rPr>
              <a:t>Population</a:t>
            </a:r>
            <a:r>
              <a:rPr lang="en-US" sz="1200" kern="1200" baseline="0" dirty="0">
                <a:solidFill>
                  <a:schemeClr val="tx1"/>
                </a:solidFill>
                <a:effectLst/>
                <a:latin typeface="+mn-lt"/>
                <a:ea typeface="+mn-ea"/>
                <a:cs typeface="+mn-cs"/>
              </a:rPr>
              <a:t> residing in group quarters are netted out, so not to create unnecessary demand for individual housing units.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EXPLAIN BLENDED (see below):</a:t>
            </a:r>
          </a:p>
          <a:p>
            <a:r>
              <a:rPr lang="en-US" sz="1200" kern="1200" dirty="0">
                <a:solidFill>
                  <a:schemeClr val="tx1"/>
                </a:solidFill>
                <a:effectLst/>
                <a:highlight>
                  <a:srgbClr val="FFFF00"/>
                </a:highlight>
                <a:latin typeface="+mn-lt"/>
                <a:ea typeface="+mn-ea"/>
                <a:cs typeface="+mn-cs"/>
              </a:rPr>
              <a:t>Population was converted to households using averages that Loudoun County currently utilizes for internal forecasting purposes. The county uses specific household sizes for different product types, ranging from 1.97 persons per household for multifamily to 3.78 for single-family in a suburban setting. Overall, the blended average household size is approximately 3.0, and is expected to moderately decline over the forecast period.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Vacancy rate assumptions required to convert new household growth into demand for housing units is based on assumptions utilized by Loudoun County for internal forecasting efforts. The vacancy rate assumption used was a blended average of 4.3%. Vacancy rate assumptions for individual product types in the future range from 2.0% for suburban single-family detached product to 6.5% for multifamily. These rates are consistent with macro-level indicators in a healthy residential market, as well as with performance trends currently demonstrated today.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FIC Guideline</a:t>
            </a:r>
            <a:r>
              <a:rPr lang="en-US" sz="1200" kern="1200" baseline="0" dirty="0">
                <a:solidFill>
                  <a:schemeClr val="tx1"/>
                </a:solidFill>
                <a:effectLst/>
                <a:latin typeface="+mn-lt"/>
                <a:ea typeface="+mn-ea"/>
                <a:cs typeface="+mn-cs"/>
              </a:rPr>
              <a:t> assumptions were deemed appropriate based on local market research.</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As a point of comparison:</a:t>
            </a:r>
          </a:p>
          <a:p>
            <a:r>
              <a:rPr lang="en-US" sz="1200" kern="1200" dirty="0">
                <a:solidFill>
                  <a:schemeClr val="tx1"/>
                </a:solidFill>
                <a:effectLst/>
                <a:latin typeface="+mn-lt"/>
                <a:ea typeface="+mn-ea"/>
                <a:cs typeface="+mn-cs"/>
              </a:rPr>
              <a:t>Between 2005 and 2015 Loudoun County experienced an increase of approximately 34,640 housing units, a 38% growth rate. </a:t>
            </a:r>
            <a:endParaRPr lang="en-US" dirty="0"/>
          </a:p>
        </p:txBody>
      </p:sp>
    </p:spTree>
    <p:extLst>
      <p:ext uri="{BB962C8B-B14F-4D97-AF65-F5344CB8AC3E}">
        <p14:creationId xmlns:p14="http://schemas.microsoft.com/office/powerpoint/2010/main" val="352161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1143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a:t>
            </a:r>
            <a:r>
              <a:rPr lang="en-US" baseline="0" dirty="0"/>
              <a:t> prepared to explain why SFD percentage trends downward: </a:t>
            </a:r>
          </a:p>
          <a:p>
            <a:endParaRPr lang="en-US" baseline="0" dirty="0"/>
          </a:p>
          <a:p>
            <a:r>
              <a:rPr lang="en-US" sz="1200" kern="1200" dirty="0">
                <a:solidFill>
                  <a:schemeClr val="tx1"/>
                </a:solidFill>
                <a:effectLst/>
                <a:latin typeface="+mn-lt"/>
                <a:ea typeface="+mn-ea"/>
                <a:cs typeface="+mn-cs"/>
              </a:rPr>
              <a:t>Diversification of housing stock in the future will</a:t>
            </a:r>
            <a:r>
              <a:rPr lang="en-US" sz="1200" kern="1200" baseline="0" dirty="0">
                <a:solidFill>
                  <a:schemeClr val="tx1"/>
                </a:solidFill>
                <a:effectLst/>
                <a:latin typeface="+mn-lt"/>
                <a:ea typeface="+mn-ea"/>
                <a:cs typeface="+mn-cs"/>
              </a:rPr>
              <a:t> cause the total share of SFD housing units to decline. W</a:t>
            </a:r>
            <a:r>
              <a:rPr lang="en-US" sz="1200" kern="1200" dirty="0">
                <a:solidFill>
                  <a:schemeClr val="tx1"/>
                </a:solidFill>
                <a:effectLst/>
                <a:latin typeface="+mn-lt"/>
                <a:ea typeface="+mn-ea"/>
                <a:cs typeface="+mn-cs"/>
              </a:rPr>
              <a:t>hile it will continue to be the most prominent product type, SFA and MF will take up more of the share than currently. </a:t>
            </a:r>
            <a:endParaRPr lang="en-US" dirty="0"/>
          </a:p>
        </p:txBody>
      </p:sp>
    </p:spTree>
    <p:extLst>
      <p:ext uri="{BB962C8B-B14F-4D97-AF65-F5344CB8AC3E}">
        <p14:creationId xmlns:p14="http://schemas.microsoft.com/office/powerpoint/2010/main" val="2964157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retail market nationally has been changing at a rapid pace. This new evolution of the market has not been tested thoroughly in the long-run, and does leave unknowns in terms of retail demand in the future. The forecasts provided in this section are for planning purposes only.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2015-2040 retail demand for Loudoun County was forecasted using the following method:</a:t>
            </a:r>
          </a:p>
          <a:p>
            <a:pPr lvl="0"/>
            <a:r>
              <a:rPr lang="en-US" sz="1200" kern="1200" dirty="0">
                <a:solidFill>
                  <a:schemeClr val="tx1"/>
                </a:solidFill>
                <a:effectLst/>
                <a:latin typeface="+mn-lt"/>
                <a:ea typeface="+mn-ea"/>
                <a:cs typeface="+mn-cs"/>
              </a:rPr>
              <a:t>1. Calculating the county’s total household income in five-year increments by applying the forecasted households to average income projections derived from ESRI</a:t>
            </a:r>
          </a:p>
          <a:p>
            <a:pPr lvl="0"/>
            <a:r>
              <a:rPr lang="en-US" sz="1200" kern="1200" dirty="0">
                <a:solidFill>
                  <a:schemeClr val="tx1"/>
                </a:solidFill>
                <a:effectLst/>
                <a:latin typeface="+mn-lt"/>
                <a:ea typeface="+mn-ea"/>
                <a:cs typeface="+mn-cs"/>
              </a:rPr>
              <a:t>2. Estimating the county’s expenditure potential based on reported data that indicates the percentage of income spent on various retail goods and services</a:t>
            </a:r>
          </a:p>
          <a:p>
            <a:pPr lvl="0"/>
            <a:r>
              <a:rPr lang="en-US" sz="1200" kern="1200" dirty="0">
                <a:solidFill>
                  <a:schemeClr val="tx1"/>
                </a:solidFill>
                <a:effectLst/>
                <a:latin typeface="+mn-lt"/>
                <a:ea typeface="+mn-ea"/>
                <a:cs typeface="+mn-cs"/>
              </a:rPr>
              <a:t>3.  Determining Loudoun County’s sales through 2040, taking into account leakage resulting from resident commuting patterns</a:t>
            </a:r>
          </a:p>
          <a:p>
            <a:pPr lvl="0"/>
            <a:r>
              <a:rPr lang="en-US" sz="1200" kern="1200" dirty="0">
                <a:solidFill>
                  <a:schemeClr val="tx1"/>
                </a:solidFill>
                <a:effectLst/>
                <a:latin typeface="+mn-lt"/>
                <a:ea typeface="+mn-ea"/>
                <a:cs typeface="+mn-cs"/>
              </a:rPr>
              <a:t>4. Estimating sales inflow from non-County residents, include those who work there, tourists, and commuters traveling through to reach other destinations</a:t>
            </a:r>
          </a:p>
          <a:p>
            <a:pPr lvl="0"/>
            <a:r>
              <a:rPr lang="en-US" sz="1200" kern="1200" dirty="0">
                <a:solidFill>
                  <a:schemeClr val="tx1"/>
                </a:solidFill>
                <a:effectLst/>
                <a:latin typeface="+mn-lt"/>
                <a:ea typeface="+mn-ea"/>
                <a:cs typeface="+mn-cs"/>
              </a:rPr>
              <a:t>5. Converting retail sales to square feet based on sales per square feet data by type of retail</a:t>
            </a:r>
          </a:p>
          <a:p>
            <a:endParaRPr lang="en-US" dirty="0"/>
          </a:p>
        </p:txBody>
      </p:sp>
    </p:spTree>
    <p:extLst>
      <p:ext uri="{BB962C8B-B14F-4D97-AF65-F5344CB8AC3E}">
        <p14:creationId xmlns:p14="http://schemas.microsoft.com/office/powerpoint/2010/main" val="2039495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Employment forecasts were leveraged to determine the potential increase in 12 key sectors that most commonly generate business travel. Then, based on the current number of hotel rooms per employee in these sectors, the same rate was carried forward into the future. The rate was unchanged because current occupancy and room rates indicate that the market is healthy, and the industry is reacting by delivering new product to meet growing demand.</a:t>
            </a:r>
            <a:endParaRPr lang="en-US" dirty="0"/>
          </a:p>
        </p:txBody>
      </p:sp>
    </p:spTree>
    <p:extLst>
      <p:ext uri="{BB962C8B-B14F-4D97-AF65-F5344CB8AC3E}">
        <p14:creationId xmlns:p14="http://schemas.microsoft.com/office/powerpoint/2010/main" val="2718735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office demand forecast relies on demand generated by office-occupying jobs. To forecast the increase in office-occupying employment, office shares were applied to each industry projection for Loudoun County. </a:t>
            </a:r>
          </a:p>
          <a:p>
            <a:r>
              <a:rPr lang="en-US" sz="1200" kern="1200" dirty="0">
                <a:solidFill>
                  <a:schemeClr val="tx1"/>
                </a:solidFill>
                <a:effectLst/>
                <a:latin typeface="+mn-lt"/>
                <a:ea typeface="+mn-ea"/>
                <a:cs typeface="+mn-cs"/>
              </a:rPr>
              <a:t>Forecasted office-occupying jobs were then used to estimate demand for square footage. National trends indicate a declining amount of office space per employee, with companies seeking to more efficiently utilize space.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DID WE DEVIATE</a:t>
            </a:r>
            <a:r>
              <a:rPr lang="en-US" sz="1200" kern="1200" baseline="0" dirty="0">
                <a:solidFill>
                  <a:schemeClr val="tx1"/>
                </a:solidFill>
                <a:effectLst/>
                <a:latin typeface="+mn-lt"/>
                <a:ea typeface="+mn-ea"/>
                <a:cs typeface="+mn-cs"/>
              </a:rPr>
              <a:t> FROM FIC:</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Assumptions in this portion of the analysis deviate from the approved 2017 FIC guidelines to reflect trends that are impacting most major metros across the United States. This is due to company’s desire</a:t>
            </a:r>
            <a:r>
              <a:rPr lang="en-US" sz="1200" kern="1200" baseline="0" dirty="0">
                <a:solidFill>
                  <a:schemeClr val="tx1"/>
                </a:solidFill>
                <a:effectLst/>
                <a:latin typeface="+mn-lt"/>
                <a:ea typeface="+mn-ea"/>
                <a:cs typeface="+mn-cs"/>
              </a:rPr>
              <a:t> for more collaborative work space, fewer offices, technology advances that result in smaller servers/printers/etc, and opportunities for telecommuting.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Based on feedback from the Department of Economic Development, for the purpose of the office forecasts, the employee per square foot assumptions are assumed to start at 220 square feet, declining to 200 square feet over the planning horizon.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Peak</a:t>
            </a:r>
            <a:r>
              <a:rPr lang="en-US" sz="1200" kern="1200" baseline="0" dirty="0">
                <a:solidFill>
                  <a:schemeClr val="tx1"/>
                </a:solidFill>
                <a:effectLst/>
                <a:latin typeface="+mn-lt"/>
                <a:ea typeface="+mn-ea"/>
                <a:cs typeface="+mn-cs"/>
              </a:rPr>
              <a:t>s driven by opening of Metrorail stations…office and retail uses are expected to be more delayed than residential uses surrounding the stations. These uses are less adverse to risk of a new station opening, so tend to wait for other announcements and establishment.  </a:t>
            </a:r>
            <a:endParaRPr lang="en-US" dirty="0"/>
          </a:p>
        </p:txBody>
      </p:sp>
    </p:spTree>
    <p:extLst>
      <p:ext uri="{BB962C8B-B14F-4D97-AF65-F5344CB8AC3E}">
        <p14:creationId xmlns:p14="http://schemas.microsoft.com/office/powerpoint/2010/main" val="1934012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Data centers are another industry that have taken the real estate market by storm in the last decade as more technology storage gravitates towards the cloud.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Since data centers are difficult to forecast using only an incremental job growth methodology, this analysis also relies on a ‘drop-in’ demand factor. The term ‘drop-in’ is used in this analysis to describe a large-scale, single-use employer that chooses to locate in a community. This type of user is not something that traditional forecasting methodology (by any source) would be able to accurately predict.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data centers may locate in flex space (previously forecasted), mimicking a trend that is currently occurring in Loudoun County.</a:t>
            </a:r>
          </a:p>
          <a:p>
            <a:r>
              <a:rPr lang="en-US" sz="1200" kern="1200" dirty="0">
                <a:solidFill>
                  <a:schemeClr val="tx1"/>
                </a:solidFill>
                <a:effectLst/>
                <a:latin typeface="+mn-lt"/>
                <a:ea typeface="+mn-ea"/>
                <a:cs typeface="+mn-cs"/>
              </a:rPr>
              <a:t>	Drop-in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factors range from 3.5 between 2015 and 2020 to 1.00 towards the end of the forecast period. </a:t>
            </a:r>
          </a:p>
          <a:p>
            <a:r>
              <a:rPr lang="en-US" sz="1200" kern="1200" dirty="0">
                <a:solidFill>
                  <a:schemeClr val="tx1"/>
                </a:solidFill>
                <a:effectLst/>
                <a:latin typeface="+mn-lt"/>
                <a:ea typeface="+mn-ea"/>
                <a:cs typeface="+mn-cs"/>
              </a:rPr>
              <a:t>	The 25-year demand totals are consistent with estimates Loudoun County department of Economic Development are aware of through land acquisition activities.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Demand declines as need</a:t>
            </a:r>
            <a:r>
              <a:rPr lang="en-US" sz="1200" kern="1200" baseline="0" dirty="0">
                <a:solidFill>
                  <a:schemeClr val="tx1"/>
                </a:solidFill>
                <a:effectLst/>
                <a:latin typeface="+mn-lt"/>
                <a:ea typeface="+mn-ea"/>
                <a:cs typeface="+mn-cs"/>
              </a:rPr>
              <a:t> for cloud-based storage is addressed, which is expected to happen within the next 5-10 years. </a:t>
            </a:r>
            <a:endParaRPr lang="en-US" sz="12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236926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Assume development trends continue for Rural Policy Area</a:t>
            </a:r>
          </a:p>
          <a:p>
            <a:endParaRPr lang="en-US" dirty="0"/>
          </a:p>
        </p:txBody>
      </p:sp>
    </p:spTree>
    <p:extLst>
      <p:ext uri="{BB962C8B-B14F-4D97-AF65-F5344CB8AC3E}">
        <p14:creationId xmlns:p14="http://schemas.microsoft.com/office/powerpoint/2010/main" val="3423924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start with unconstrained forecasts? </a:t>
            </a:r>
          </a:p>
          <a:p>
            <a:r>
              <a:rPr lang="en-US" dirty="0"/>
              <a:t>Why did we create new forecasts</a:t>
            </a:r>
            <a:r>
              <a:rPr lang="en-US" baseline="0" dirty="0"/>
              <a:t> beyond FIC?</a:t>
            </a:r>
            <a:endParaRPr lang="en-US" dirty="0"/>
          </a:p>
        </p:txBody>
      </p:sp>
    </p:spTree>
    <p:extLst>
      <p:ext uri="{BB962C8B-B14F-4D97-AF65-F5344CB8AC3E}">
        <p14:creationId xmlns:p14="http://schemas.microsoft.com/office/powerpoint/2010/main" val="1282797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Market Assessment</a:t>
            </a:r>
            <a:r>
              <a:rPr lang="en-US" baseline="0" dirty="0" smtClean="0"/>
              <a:t> highlights included in the Foundations Report provided to the committee and public in March 2017</a:t>
            </a:r>
            <a:endParaRPr lang="en-US" dirty="0"/>
          </a:p>
        </p:txBody>
      </p:sp>
    </p:spTree>
    <p:extLst>
      <p:ext uri="{BB962C8B-B14F-4D97-AF65-F5344CB8AC3E}">
        <p14:creationId xmlns:p14="http://schemas.microsoft.com/office/powerpoint/2010/main" val="339787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615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External forces occur at a macro-level scale outside the community, but often have subsequent effects on local growth, development, and regulations. </a:t>
            </a:r>
          </a:p>
          <a:p>
            <a:r>
              <a:rPr lang="en-US" sz="1200" kern="1200" dirty="0">
                <a:solidFill>
                  <a:schemeClr val="tx1"/>
                </a:solidFill>
                <a:effectLst/>
                <a:latin typeface="+mn-lt"/>
                <a:ea typeface="+mn-ea"/>
                <a:cs typeface="+mn-cs"/>
              </a:rPr>
              <a:t>Internal trends focus, more specifically, on how Loudoun County is leveraging or diverging from the documented external forces. </a:t>
            </a:r>
          </a:p>
          <a:p>
            <a:r>
              <a:rPr lang="en-US" sz="1200" kern="1200" dirty="0">
                <a:solidFill>
                  <a:schemeClr val="tx1"/>
                </a:solidFill>
                <a:effectLst/>
                <a:latin typeface="+mn-lt"/>
                <a:ea typeface="+mn-ea"/>
                <a:cs typeface="+mn-cs"/>
              </a:rPr>
              <a:t>Combined, these influencers provide a comprehensive view when considering future growth patterns and development potential in Loudoun County.</a:t>
            </a:r>
            <a:endParaRPr lang="en-US" dirty="0"/>
          </a:p>
        </p:txBody>
      </p:sp>
    </p:spTree>
    <p:extLst>
      <p:ext uri="{BB962C8B-B14F-4D97-AF65-F5344CB8AC3E}">
        <p14:creationId xmlns:p14="http://schemas.microsoft.com/office/powerpoint/2010/main" val="326002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People involves the investigation of evolving population dynamics that drive demand for real estate, including age cohorts, household size and composition, race and diversity, and income levels.</a:t>
            </a:r>
          </a:p>
          <a:p>
            <a:r>
              <a:rPr lang="en-US" sz="1200" kern="1200" dirty="0">
                <a:solidFill>
                  <a:schemeClr val="tx1"/>
                </a:solidFill>
                <a:effectLst/>
                <a:latin typeface="+mn-lt"/>
                <a:ea typeface="+mn-ea"/>
                <a:cs typeface="+mn-cs"/>
              </a:rPr>
              <a:t> </a:t>
            </a:r>
            <a:endParaRPr lang="en-US" dirty="0"/>
          </a:p>
        </p:txBody>
      </p:sp>
    </p:spTree>
    <p:extLst>
      <p:ext uri="{BB962C8B-B14F-4D97-AF65-F5344CB8AC3E}">
        <p14:creationId xmlns:p14="http://schemas.microsoft.com/office/powerpoint/2010/main" val="2243713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Workforce investigates employment-based metrics, highlighting shifts in industry sectors likely to drive patterns of wage growth, business location, and site selection.</a:t>
            </a:r>
            <a:endParaRPr lang="en-US" dirty="0"/>
          </a:p>
        </p:txBody>
      </p:sp>
    </p:spTree>
    <p:extLst>
      <p:ext uri="{BB962C8B-B14F-4D97-AF65-F5344CB8AC3E}">
        <p14:creationId xmlns:p14="http://schemas.microsoft.com/office/powerpoint/2010/main" val="394963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Loudoun will continue to be an attractive place for residential development given its geographic location in the region, school system performance, and notable quality of life measures.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Demand for residential product will need to meet a wide variety of preferences, driven by attractiveness for families, young adults forming new households, and downsizing occurring in the Baby Boomer generation.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extension of the Metrorail Silver Line into Loudoun County will create opportunities for higher-density residential that capitalizes on proximity to transit.</a:t>
            </a:r>
          </a:p>
          <a:p>
            <a:r>
              <a:rPr lang="en-US" sz="1200" kern="1200" dirty="0">
                <a:solidFill>
                  <a:schemeClr val="tx1"/>
                </a:solidFill>
                <a:effectLst/>
                <a:latin typeface="+mn-lt"/>
                <a:ea typeface="+mn-ea"/>
                <a:cs typeface="+mn-cs"/>
              </a:rPr>
              <a:t>As residents in the county seek to age in place, accommodations for a continuum of care and a range of housing types, tenures, and price points, should be considered.</a:t>
            </a:r>
            <a:endParaRPr lang="en-US" dirty="0"/>
          </a:p>
        </p:txBody>
      </p:sp>
    </p:spTree>
    <p:extLst>
      <p:ext uri="{BB962C8B-B14F-4D97-AF65-F5344CB8AC3E}">
        <p14:creationId xmlns:p14="http://schemas.microsoft.com/office/powerpoint/2010/main" val="21582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Retail markets tend to experience more fluctuation than other real estate property types. While national trends indicate retail market is “on the rise”, investment and development opportunities ranked the lowest of all major sectors.</a:t>
            </a:r>
          </a:p>
          <a:p>
            <a:r>
              <a:rPr lang="en-US" sz="1200" kern="1200" dirty="0">
                <a:solidFill>
                  <a:schemeClr val="tx1"/>
                </a:solidFill>
                <a:effectLst/>
                <a:latin typeface="+mn-lt"/>
                <a:ea typeface="+mn-ea"/>
                <a:cs typeface="+mn-cs"/>
              </a:rPr>
              <a:t>Performance of retail centers varies widely, depending on product type and location. </a:t>
            </a:r>
          </a:p>
          <a:p>
            <a:r>
              <a:rPr lang="en-US" sz="1200" kern="1200" dirty="0">
                <a:solidFill>
                  <a:schemeClr val="tx1"/>
                </a:solidFill>
                <a:effectLst/>
                <a:latin typeface="+mn-lt"/>
                <a:ea typeface="+mn-ea"/>
                <a:cs typeface="+mn-cs"/>
              </a:rPr>
              <a:t>Online shopping has changed the face of retail across the country. Initially, the internet allowed retailers to connect with their customers in different ways. It also encouraged the establishment of more specialty stores, typically requiring smaller footprints. Retail spaces and shopping centers have used design elements to better convey brand and messaging that has been expanded through an online experience.</a:t>
            </a:r>
          </a:p>
          <a:p>
            <a:r>
              <a:rPr lang="en-US" sz="1200" kern="1200" dirty="0">
                <a:solidFill>
                  <a:schemeClr val="tx1"/>
                </a:solidFill>
                <a:effectLst/>
                <a:latin typeface="+mn-lt"/>
                <a:ea typeface="+mn-ea"/>
                <a:cs typeface="+mn-cs"/>
              </a:rPr>
              <a:t>Although online shopping has pulled some activity away from brick and mortar stores, it will not supplant the need for these spaces. In fact, consumers are shopping for the best deals using both online and in-store options. </a:t>
            </a:r>
            <a:endParaRPr lang="en-US" dirty="0"/>
          </a:p>
        </p:txBody>
      </p:sp>
    </p:spTree>
    <p:extLst>
      <p:ext uri="{BB962C8B-B14F-4D97-AF65-F5344CB8AC3E}">
        <p14:creationId xmlns:p14="http://schemas.microsoft.com/office/powerpoint/2010/main" val="3854437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F03B2E8-3F04-49CE-98BA-3A05B773D2F9}"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84951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B9B6D4-C6A1-4405-9D69-1E905E58EA1B}"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174840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C138A51-9F35-4DC8-935B-E85F802E9C2B}"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13021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5B1B57-28AB-4E24-8877-D54D3E432347}"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124315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E6DBA-87D2-492C-BD07-042978F407F4}" type="datetime1">
              <a:rPr lang="en-US" smtClean="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303929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1E1828-7F7B-4B51-B2B7-96971BDFF1B4}" type="datetime1">
              <a:rPr lang="en-US" smtClean="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20956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2035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2203551" cy="6926510"/>
          </a:xfrm>
          <a:prstGeom prst="rect">
            <a:avLst/>
          </a:prstGeom>
          <a:gradFill>
            <a:gsLst>
              <a:gs pos="0">
                <a:schemeClr val="tx1">
                  <a:lumMod val="50000"/>
                  <a:alpha val="27000"/>
                </a:schemeClr>
              </a:gs>
              <a:gs pos="100000">
                <a:schemeClr val="tx1">
                  <a:lumMod val="50000"/>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26661A9-79EB-4BEC-BACD-D444EAC65076}" type="datetime1">
              <a:rPr lang="en-US" smtClean="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6498" y="1224793"/>
            <a:ext cx="8660223" cy="4353885"/>
          </a:xfrm>
          <a:prstGeom prst="rect">
            <a:avLst/>
          </a:prstGeom>
        </p:spPr>
      </p:pic>
    </p:spTree>
    <p:extLst>
      <p:ext uri="{BB962C8B-B14F-4D97-AF65-F5344CB8AC3E}">
        <p14:creationId xmlns:p14="http://schemas.microsoft.com/office/powerpoint/2010/main" val="73089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D4304F-76CC-418A-BE4B-DEDBC16BE492}"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381650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84F29D-4987-4411-8490-264169368504}"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4A37166-E528-4BD0-B294-9BAF24C24960}" type="slidenum">
              <a:rPr lang="en-US" smtClean="0"/>
              <a:t>‹#›</a:t>
            </a:fld>
            <a:endParaRPr lang="en-US" dirty="0"/>
          </a:p>
        </p:txBody>
      </p:sp>
    </p:spTree>
    <p:extLst>
      <p:ext uri="{BB962C8B-B14F-4D97-AF65-F5344CB8AC3E}">
        <p14:creationId xmlns:p14="http://schemas.microsoft.com/office/powerpoint/2010/main" val="143354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3969"/>
            <a:ext cx="12192000" cy="1849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132352"/>
            <a:ext cx="12192000" cy="725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DEE34-61B4-4C9E-BA8A-1B0C5BDD1AF3}" type="datetime1">
              <a:rPr lang="en-US" smtClean="0"/>
              <a:t>1/22/2018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p:cNvPicPr>
            <a:picLocks noChangeAspect="1"/>
          </p:cNvPicPr>
          <p:nvPr userDrawn="1"/>
        </p:nvPicPr>
        <p:blipFill rotWithShape="1">
          <a:blip r:embed="rId11">
            <a:extLst>
              <a:ext uri="{28A0092B-C50C-407E-A947-70E740481C1C}">
                <a14:useLocalDpi xmlns:a14="http://schemas.microsoft.com/office/drawing/2010/main" val="0"/>
              </a:ext>
            </a:extLst>
          </a:blip>
          <a:srcRect l="10614" t="8765" r="10207" b="12708"/>
          <a:stretch/>
        </p:blipFill>
        <p:spPr>
          <a:xfrm>
            <a:off x="10603685" y="6132353"/>
            <a:ext cx="1518407" cy="725648"/>
          </a:xfrm>
          <a:prstGeom prst="rect">
            <a:avLst/>
          </a:prstGeom>
        </p:spPr>
      </p:pic>
      <p:sp>
        <p:nvSpPr>
          <p:cNvPr id="9" name="Rectangle 8"/>
          <p:cNvSpPr/>
          <p:nvPr userDrawn="1"/>
        </p:nvSpPr>
        <p:spPr>
          <a:xfrm>
            <a:off x="0" y="0"/>
            <a:ext cx="12192000" cy="1095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281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Black" panose="020B0A04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i="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A37166-E528-4BD0-B294-9BAF24C24960}" type="slidenum">
              <a:rPr lang="en-US" smtClean="0"/>
              <a:t>1</a:t>
            </a:fld>
            <a:endParaRPr lang="en-US" dirty="0"/>
          </a:p>
        </p:txBody>
      </p:sp>
    </p:spTree>
    <p:extLst>
      <p:ext uri="{BB962C8B-B14F-4D97-AF65-F5344CB8AC3E}">
        <p14:creationId xmlns:p14="http://schemas.microsoft.com/office/powerpoint/2010/main" val="88444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Place </a:t>
            </a:r>
            <a:r>
              <a:rPr lang="en-US" dirty="0">
                <a:solidFill>
                  <a:schemeClr val="accent1"/>
                </a:solidFill>
              </a:rPr>
              <a:t>|</a:t>
            </a:r>
            <a:r>
              <a:rPr lang="en-US" dirty="0"/>
              <a:t> </a:t>
            </a:r>
            <a:r>
              <a:rPr lang="en-US" sz="4000" dirty="0">
                <a:solidFill>
                  <a:schemeClr val="accent1"/>
                </a:solidFill>
              </a:rPr>
              <a:t>Office</a:t>
            </a:r>
            <a:endParaRPr lang="en-US" dirty="0">
              <a:solidFill>
                <a:schemeClr val="accent1"/>
              </a:solidFill>
            </a:endParaRPr>
          </a:p>
        </p:txBody>
      </p:sp>
      <p:sp>
        <p:nvSpPr>
          <p:cNvPr id="3" name="Content Placeholder 2"/>
          <p:cNvSpPr>
            <a:spLocks noGrp="1"/>
          </p:cNvSpPr>
          <p:nvPr>
            <p:ph idx="1"/>
          </p:nvPr>
        </p:nvSpPr>
        <p:spPr>
          <a:xfrm>
            <a:off x="838200" y="1825625"/>
            <a:ext cx="6380181" cy="4351338"/>
          </a:xfrm>
        </p:spPr>
        <p:txBody>
          <a:bodyPr>
            <a:normAutofit/>
          </a:bodyPr>
          <a:lstStyle/>
          <a:p>
            <a:r>
              <a:rPr lang="en-US" dirty="0"/>
              <a:t>Location selection and design are shifting</a:t>
            </a:r>
          </a:p>
          <a:p>
            <a:r>
              <a:rPr lang="en-US" dirty="0"/>
              <a:t>Local activity slower than other sectors</a:t>
            </a:r>
          </a:p>
          <a:p>
            <a:pPr lvl="1">
              <a:buFont typeface="Wingdings" panose="05000000000000000000" pitchFamily="2" charset="2"/>
              <a:buChar char="§"/>
            </a:pPr>
            <a:r>
              <a:rPr lang="en-US" dirty="0"/>
              <a:t>No high-density office in last decade</a:t>
            </a:r>
          </a:p>
          <a:p>
            <a:pPr lvl="1">
              <a:buFont typeface="Wingdings" panose="05000000000000000000" pitchFamily="2" charset="2"/>
              <a:buChar char="§"/>
            </a:pPr>
            <a:r>
              <a:rPr lang="en-US" dirty="0"/>
              <a:t>Low-density is 88.9% total</a:t>
            </a:r>
          </a:p>
          <a:p>
            <a:r>
              <a:rPr lang="en-US" dirty="0"/>
              <a:t>Regionally and locally, the office sector is soft, BUT strong leasing is occurring near transit stations in Fairfax</a:t>
            </a:r>
          </a:p>
        </p:txBody>
      </p:sp>
      <p:sp>
        <p:nvSpPr>
          <p:cNvPr id="4" name="Slide Number Placeholder 3"/>
          <p:cNvSpPr>
            <a:spLocks noGrp="1"/>
          </p:cNvSpPr>
          <p:nvPr>
            <p:ph type="sldNum" sz="quarter" idx="12"/>
          </p:nvPr>
        </p:nvSpPr>
        <p:spPr/>
        <p:txBody>
          <a:bodyPr/>
          <a:lstStyle/>
          <a:p>
            <a:fld id="{64A37166-E528-4BD0-B294-9BAF24C24960}" type="slidenum">
              <a:rPr lang="en-US" smtClean="0"/>
              <a:t>10</a:t>
            </a:fld>
            <a:endParaRPr lang="en-US" dirty="0"/>
          </a:p>
        </p:txBody>
      </p:sp>
      <p:graphicFrame>
        <p:nvGraphicFramePr>
          <p:cNvPr id="5" name="Chart 4">
            <a:extLst>
              <a:ext uri="{FF2B5EF4-FFF2-40B4-BE49-F238E27FC236}">
                <a16:creationId xmlns:a16="http://schemas.microsoft.com/office/drawing/2014/main" xmlns="" id="{B8FB230D-C590-480D-80A1-5145360538F7}"/>
              </a:ext>
            </a:extLst>
          </p:cNvPr>
          <p:cNvGraphicFramePr/>
          <p:nvPr>
            <p:extLst>
              <p:ext uri="{D42A27DB-BD31-4B8C-83A1-F6EECF244321}">
                <p14:modId xmlns:p14="http://schemas.microsoft.com/office/powerpoint/2010/main" val="1886460603"/>
              </p:ext>
            </p:extLst>
          </p:nvPr>
        </p:nvGraphicFramePr>
        <p:xfrm>
          <a:off x="6954822" y="2428102"/>
          <a:ext cx="5157659" cy="307065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201957" y="2120325"/>
            <a:ext cx="4827372" cy="307777"/>
          </a:xfrm>
          <a:prstGeom prst="rect">
            <a:avLst/>
          </a:prstGeom>
          <a:noFill/>
        </p:spPr>
        <p:txBody>
          <a:bodyPr wrap="square" rtlCol="0">
            <a:spAutoFit/>
          </a:bodyPr>
          <a:lstStyle/>
          <a:p>
            <a:r>
              <a:rPr lang="en-US" sz="1400" i="1" dirty="0"/>
              <a:t>Comparison of Office Vacancy Rates, 2011-2016</a:t>
            </a:r>
          </a:p>
        </p:txBody>
      </p:sp>
    </p:spTree>
    <p:extLst>
      <p:ext uri="{BB962C8B-B14F-4D97-AF65-F5344CB8AC3E}">
        <p14:creationId xmlns:p14="http://schemas.microsoft.com/office/powerpoint/2010/main" val="2940337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Place </a:t>
            </a:r>
            <a:r>
              <a:rPr lang="en-US" dirty="0">
                <a:solidFill>
                  <a:schemeClr val="accent1"/>
                </a:solidFill>
              </a:rPr>
              <a:t>|</a:t>
            </a:r>
            <a:r>
              <a:rPr lang="en-US" dirty="0"/>
              <a:t> </a:t>
            </a:r>
            <a:r>
              <a:rPr lang="en-US" sz="4000" dirty="0">
                <a:solidFill>
                  <a:schemeClr val="accent1"/>
                </a:solidFill>
              </a:rPr>
              <a:t>Industrial</a:t>
            </a:r>
            <a:endParaRPr lang="en-US" dirty="0">
              <a:solidFill>
                <a:schemeClr val="accent1"/>
              </a:solidFill>
            </a:endParaRPr>
          </a:p>
        </p:txBody>
      </p:sp>
      <p:sp>
        <p:nvSpPr>
          <p:cNvPr id="3" name="Content Placeholder 2"/>
          <p:cNvSpPr>
            <a:spLocks noGrp="1"/>
          </p:cNvSpPr>
          <p:nvPr>
            <p:ph idx="1"/>
          </p:nvPr>
        </p:nvSpPr>
        <p:spPr>
          <a:xfrm>
            <a:off x="838200" y="1825625"/>
            <a:ext cx="7292546" cy="4351338"/>
          </a:xfrm>
        </p:spPr>
        <p:txBody>
          <a:bodyPr/>
          <a:lstStyle/>
          <a:p>
            <a:r>
              <a:rPr lang="en-US" dirty="0"/>
              <a:t>Local market dominated by</a:t>
            </a:r>
          </a:p>
          <a:p>
            <a:pPr lvl="1">
              <a:buFont typeface="Wingdings" panose="05000000000000000000" pitchFamily="2" charset="2"/>
              <a:buChar char="§"/>
            </a:pPr>
            <a:r>
              <a:rPr lang="en-US" dirty="0"/>
              <a:t>Flexible work spaces</a:t>
            </a:r>
          </a:p>
          <a:p>
            <a:pPr lvl="1">
              <a:buFont typeface="Wingdings" panose="05000000000000000000" pitchFamily="2" charset="2"/>
              <a:buChar char="§"/>
            </a:pPr>
            <a:r>
              <a:rPr lang="en-US" dirty="0"/>
              <a:t>Warehousing and data centers</a:t>
            </a:r>
          </a:p>
          <a:p>
            <a:r>
              <a:rPr lang="en-US" dirty="0"/>
              <a:t>Vacancy rates at historic lows</a:t>
            </a:r>
          </a:p>
          <a:p>
            <a:r>
              <a:rPr lang="en-US" dirty="0"/>
              <a:t>Data centers are most active sector (by building permits)</a:t>
            </a:r>
          </a:p>
          <a:p>
            <a:pPr lvl="1">
              <a:buFont typeface="Wingdings" panose="05000000000000000000" pitchFamily="2" charset="2"/>
              <a:buChar char="§"/>
            </a:pPr>
            <a:r>
              <a:rPr lang="en-US" dirty="0"/>
              <a:t>1/3 of national megawatt absorption</a:t>
            </a:r>
          </a:p>
          <a:p>
            <a:pPr lvl="1">
              <a:buFont typeface="Wingdings" panose="05000000000000000000" pitchFamily="2" charset="2"/>
              <a:buChar char="§"/>
            </a:pPr>
            <a:r>
              <a:rPr lang="en-US" dirty="0"/>
              <a:t>Strong demand expected with continued transition to the cloud</a:t>
            </a:r>
          </a:p>
        </p:txBody>
      </p:sp>
      <p:sp>
        <p:nvSpPr>
          <p:cNvPr id="4" name="Slide Number Placeholder 3"/>
          <p:cNvSpPr>
            <a:spLocks noGrp="1"/>
          </p:cNvSpPr>
          <p:nvPr>
            <p:ph type="sldNum" sz="quarter" idx="12"/>
          </p:nvPr>
        </p:nvSpPr>
        <p:spPr/>
        <p:txBody>
          <a:bodyPr/>
          <a:lstStyle/>
          <a:p>
            <a:fld id="{64A37166-E528-4BD0-B294-9BAF24C24960}" type="slidenum">
              <a:rPr lang="en-US" smtClean="0"/>
              <a:t>11</a:t>
            </a:fld>
            <a:endParaRPr lang="en-US" dirty="0"/>
          </a:p>
        </p:txBody>
      </p:sp>
      <p:graphicFrame>
        <p:nvGraphicFramePr>
          <p:cNvPr id="5" name="Chart 4">
            <a:extLst>
              <a:ext uri="{FF2B5EF4-FFF2-40B4-BE49-F238E27FC236}">
                <a16:creationId xmlns:a16="http://schemas.microsoft.com/office/drawing/2014/main" xmlns="" id="{331FCF0A-D334-47F7-8E95-FB6FEE2CE12A}"/>
              </a:ext>
            </a:extLst>
          </p:cNvPr>
          <p:cNvGraphicFramePr/>
          <p:nvPr>
            <p:extLst>
              <p:ext uri="{D42A27DB-BD31-4B8C-83A1-F6EECF244321}">
                <p14:modId xmlns:p14="http://schemas.microsoft.com/office/powerpoint/2010/main" val="2957373958"/>
              </p:ext>
            </p:extLst>
          </p:nvPr>
        </p:nvGraphicFramePr>
        <p:xfrm>
          <a:off x="7743566" y="1688269"/>
          <a:ext cx="3926360" cy="43561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861986" y="1517848"/>
            <a:ext cx="4330014" cy="307777"/>
          </a:xfrm>
          <a:prstGeom prst="rect">
            <a:avLst/>
          </a:prstGeom>
          <a:noFill/>
        </p:spPr>
        <p:txBody>
          <a:bodyPr wrap="square" rtlCol="0">
            <a:spAutoFit/>
          </a:bodyPr>
          <a:lstStyle/>
          <a:p>
            <a:r>
              <a:rPr lang="en-US" sz="1400" i="1" dirty="0"/>
              <a:t>Year-End Megawatt Absorption, 2016</a:t>
            </a:r>
          </a:p>
        </p:txBody>
      </p:sp>
    </p:spTree>
    <p:extLst>
      <p:ext uri="{BB962C8B-B14F-4D97-AF65-F5344CB8AC3E}">
        <p14:creationId xmlns:p14="http://schemas.microsoft.com/office/powerpoint/2010/main" val="786324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 Forecasts</a:t>
            </a:r>
          </a:p>
        </p:txBody>
      </p:sp>
      <p:sp>
        <p:nvSpPr>
          <p:cNvPr id="4" name="Slide Number Placeholder 3"/>
          <p:cNvSpPr>
            <a:spLocks noGrp="1"/>
          </p:cNvSpPr>
          <p:nvPr>
            <p:ph type="sldNum" sz="quarter" idx="12"/>
          </p:nvPr>
        </p:nvSpPr>
        <p:spPr/>
        <p:txBody>
          <a:bodyPr/>
          <a:lstStyle/>
          <a:p>
            <a:fld id="{64A37166-E528-4BD0-B294-9BAF24C24960}" type="slidenum">
              <a:rPr lang="en-US" smtClean="0"/>
              <a:t>12</a:t>
            </a:fld>
            <a:endParaRPr lang="en-US" dirty="0"/>
          </a:p>
        </p:txBody>
      </p:sp>
      <p:sp>
        <p:nvSpPr>
          <p:cNvPr id="6" name="Subtitle 5"/>
          <p:cNvSpPr>
            <a:spLocks noGrp="1"/>
          </p:cNvSpPr>
          <p:nvPr>
            <p:ph type="subTitle" idx="1"/>
          </p:nvPr>
        </p:nvSpPr>
        <p:spPr>
          <a:xfrm>
            <a:off x="0" y="3505994"/>
            <a:ext cx="12192000" cy="1655762"/>
          </a:xfrm>
        </p:spPr>
        <p:txBody>
          <a:bodyPr/>
          <a:lstStyle/>
          <a:p>
            <a:r>
              <a:rPr lang="en-US" dirty="0"/>
              <a:t>Unconstrained forecasts used to suggest future growth potential</a:t>
            </a:r>
          </a:p>
        </p:txBody>
      </p:sp>
      <p:pic>
        <p:nvPicPr>
          <p:cNvPr id="7" name="Picture 6"/>
          <p:cNvPicPr>
            <a:picLocks noChangeAspect="1"/>
          </p:cNvPicPr>
          <p:nvPr/>
        </p:nvPicPr>
        <p:blipFill>
          <a:blip r:embed="rId3"/>
          <a:stretch>
            <a:fillRect/>
          </a:stretch>
        </p:blipFill>
        <p:spPr>
          <a:xfrm>
            <a:off x="9806401" y="2022450"/>
            <a:ext cx="1036410" cy="1030313"/>
          </a:xfrm>
          <a:prstGeom prst="rect">
            <a:avLst/>
          </a:prstGeom>
        </p:spPr>
      </p:pic>
    </p:spTree>
    <p:extLst>
      <p:ext uri="{BB962C8B-B14F-4D97-AF65-F5344CB8AC3E}">
        <p14:creationId xmlns:p14="http://schemas.microsoft.com/office/powerpoint/2010/main" val="214018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504613"/>
            <a:ext cx="7201081" cy="4351338"/>
          </a:xfrm>
        </p:spPr>
        <p:txBody>
          <a:bodyPr>
            <a:normAutofit lnSpcReduction="10000"/>
          </a:bodyPr>
          <a:lstStyle/>
          <a:p>
            <a:pPr marL="514350" indent="-514350">
              <a:buFont typeface="+mj-lt"/>
              <a:buAutoNum type="arabicPeriod"/>
            </a:pPr>
            <a:r>
              <a:rPr lang="en-US" sz="2600" dirty="0">
                <a:latin typeface="Arial" panose="020B0604020202020204" pitchFamily="34" charset="0"/>
                <a:cs typeface="Arial" panose="020B0604020202020204" pitchFamily="34" charset="0"/>
              </a:rPr>
              <a:t>Unconstrained and based on demand, excluding impacts by</a:t>
            </a:r>
          </a:p>
          <a:p>
            <a:pPr marL="914400" lvl="1" indent="-173038">
              <a:buFont typeface="Wingdings" panose="05000000000000000000" pitchFamily="2" charset="2"/>
              <a:buChar char="§"/>
            </a:pPr>
            <a:r>
              <a:rPr lang="en-US" sz="2200" dirty="0"/>
              <a:t>Policy Decisions</a:t>
            </a:r>
          </a:p>
          <a:p>
            <a:pPr marL="914400" lvl="1" indent="-173038">
              <a:buFont typeface="Wingdings" panose="05000000000000000000" pitchFamily="2" charset="2"/>
              <a:buChar char="§"/>
            </a:pPr>
            <a:r>
              <a:rPr lang="en-US" sz="2200" dirty="0"/>
              <a:t>Land Availability</a:t>
            </a:r>
          </a:p>
          <a:p>
            <a:pPr marL="914400" lvl="1" indent="-173038">
              <a:buFont typeface="Wingdings" panose="05000000000000000000" pitchFamily="2" charset="2"/>
              <a:buChar char="§"/>
            </a:pPr>
            <a:r>
              <a:rPr lang="en-US" sz="2200" dirty="0"/>
              <a:t>Political Will</a:t>
            </a:r>
          </a:p>
          <a:p>
            <a:pPr marL="914400" lvl="1" indent="-173038">
              <a:buFont typeface="Wingdings" panose="05000000000000000000" pitchFamily="2" charset="2"/>
              <a:buChar char="§"/>
            </a:pPr>
            <a:r>
              <a:rPr lang="en-US" sz="2200" dirty="0"/>
              <a:t>Public Sentiment</a:t>
            </a:r>
          </a:p>
          <a:p>
            <a:pPr marL="514350" indent="-514350">
              <a:buFont typeface="+mj-lt"/>
              <a:buAutoNum type="arabicPeriod"/>
            </a:pPr>
            <a:r>
              <a:rPr lang="en-US" sz="2600" dirty="0">
                <a:latin typeface="Arial" panose="020B0604020202020204" pitchFamily="34" charset="0"/>
                <a:cs typeface="Arial" panose="020B0604020202020204" pitchFamily="34" charset="0"/>
              </a:rPr>
              <a:t>Considerations of what the real estate market would support if no constraints existed</a:t>
            </a:r>
          </a:p>
          <a:p>
            <a:pPr marL="514350" indent="-514350">
              <a:buFont typeface="+mj-lt"/>
              <a:buAutoNum type="arabicPeriod"/>
            </a:pPr>
            <a:r>
              <a:rPr lang="en-US" sz="2600" dirty="0">
                <a:latin typeface="Arial" panose="020B0604020202020204" pitchFamily="34" charset="0"/>
                <a:cs typeface="Arial" panose="020B0604020202020204" pitchFamily="34" charset="0"/>
              </a:rPr>
              <a:t>An initial step in a process that can be leveraged to envision future potential in Loudoun County</a:t>
            </a:r>
          </a:p>
        </p:txBody>
      </p:sp>
      <p:sp>
        <p:nvSpPr>
          <p:cNvPr id="4" name="Title 3"/>
          <p:cNvSpPr>
            <a:spLocks noGrp="1"/>
          </p:cNvSpPr>
          <p:nvPr>
            <p:ph type="title"/>
          </p:nvPr>
        </p:nvSpPr>
        <p:spPr/>
        <p:txBody>
          <a:bodyPr/>
          <a:lstStyle/>
          <a:p>
            <a:r>
              <a:rPr lang="en-US" dirty="0"/>
              <a:t>The forecasts are…</a:t>
            </a:r>
          </a:p>
        </p:txBody>
      </p:sp>
      <p:sp>
        <p:nvSpPr>
          <p:cNvPr id="2" name="Slide Number Placeholder 1"/>
          <p:cNvSpPr>
            <a:spLocks noGrp="1"/>
          </p:cNvSpPr>
          <p:nvPr>
            <p:ph type="sldNum" sz="quarter" idx="12"/>
          </p:nvPr>
        </p:nvSpPr>
        <p:spPr/>
        <p:txBody>
          <a:bodyPr/>
          <a:lstStyle/>
          <a:p>
            <a:fld id="{64A37166-E528-4BD0-B294-9BAF24C24960}" type="slidenum">
              <a:rPr lang="en-US" smtClean="0"/>
              <a:t>13</a:t>
            </a:fld>
            <a:endParaRPr lang="en-US" dirty="0"/>
          </a:p>
        </p:txBody>
      </p:sp>
      <p:pic>
        <p:nvPicPr>
          <p:cNvPr id="7" name="Picture 6"/>
          <p:cNvPicPr>
            <a:picLocks noChangeAspect="1"/>
          </p:cNvPicPr>
          <p:nvPr/>
        </p:nvPicPr>
        <p:blipFill>
          <a:blip r:embed="rId3"/>
          <a:stretch>
            <a:fillRect/>
          </a:stretch>
        </p:blipFill>
        <p:spPr>
          <a:xfrm>
            <a:off x="8039281" y="1504613"/>
            <a:ext cx="3517430" cy="3496738"/>
          </a:xfrm>
          <a:prstGeom prst="rect">
            <a:avLst/>
          </a:prstGeom>
        </p:spPr>
      </p:pic>
    </p:spTree>
    <p:extLst>
      <p:ext uri="{BB962C8B-B14F-4D97-AF65-F5344CB8AC3E}">
        <p14:creationId xmlns:p14="http://schemas.microsoft.com/office/powerpoint/2010/main" val="321196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4613"/>
            <a:ext cx="6998170" cy="4351338"/>
          </a:xfrm>
        </p:spPr>
        <p:txBody>
          <a:bodyPr>
            <a:normAutofit/>
          </a:bodyPr>
          <a:lstStyle/>
          <a:p>
            <a:pPr marL="514350" indent="-514350">
              <a:buFont typeface="+mj-lt"/>
              <a:buAutoNum type="arabicPeriod"/>
            </a:pPr>
            <a:r>
              <a:rPr lang="en-US" sz="2600" dirty="0">
                <a:latin typeface="Arial" panose="020B0604020202020204" pitchFamily="34" charset="0"/>
                <a:cs typeface="Arial" panose="020B0604020202020204" pitchFamily="34" charset="0"/>
              </a:rPr>
              <a:t>Predictive of what </a:t>
            </a:r>
            <a:r>
              <a:rPr lang="en-US" sz="2600" i="1" dirty="0">
                <a:latin typeface="Arial" panose="020B0604020202020204" pitchFamily="34" charset="0"/>
                <a:cs typeface="Arial" panose="020B0604020202020204" pitchFamily="34" charset="0"/>
              </a:rPr>
              <a:t>will</a:t>
            </a:r>
            <a:r>
              <a:rPr lang="en-US" sz="2600" dirty="0">
                <a:latin typeface="Arial" panose="020B0604020202020204" pitchFamily="34" charset="0"/>
                <a:cs typeface="Arial" panose="020B0604020202020204" pitchFamily="34" charset="0"/>
              </a:rPr>
              <a:t> happen between now and 2040</a:t>
            </a:r>
          </a:p>
          <a:p>
            <a:pPr marL="514350" indent="-514350">
              <a:buFont typeface="+mj-lt"/>
              <a:buAutoNum type="arabicPeriod"/>
            </a:pPr>
            <a:r>
              <a:rPr lang="en-US" sz="2600" dirty="0">
                <a:latin typeface="Arial" panose="020B0604020202020204" pitchFamily="34" charset="0"/>
                <a:cs typeface="Arial" panose="020B0604020202020204" pitchFamily="34" charset="0"/>
              </a:rPr>
              <a:t>Constrained to consider how Loudoun </a:t>
            </a:r>
            <a:r>
              <a:rPr lang="en-US" sz="2600" i="1" dirty="0">
                <a:latin typeface="Arial" panose="020B0604020202020204" pitchFamily="34" charset="0"/>
                <a:cs typeface="Arial" panose="020B0604020202020204" pitchFamily="34" charset="0"/>
              </a:rPr>
              <a:t>chooses</a:t>
            </a:r>
            <a:r>
              <a:rPr lang="en-US" sz="2600" dirty="0">
                <a:latin typeface="Arial" panose="020B0604020202020204" pitchFamily="34" charset="0"/>
                <a:cs typeface="Arial" panose="020B0604020202020204" pitchFamily="34" charset="0"/>
              </a:rPr>
              <a:t> to grow in the future</a:t>
            </a:r>
          </a:p>
          <a:p>
            <a:pPr marL="514350" indent="-514350">
              <a:buFont typeface="+mj-lt"/>
              <a:buAutoNum type="arabicPeriod"/>
            </a:pPr>
            <a:r>
              <a:rPr lang="en-US" sz="2600" dirty="0">
                <a:latin typeface="Arial" panose="020B0604020202020204" pitchFamily="34" charset="0"/>
                <a:cs typeface="Arial" panose="020B0604020202020204" pitchFamily="34" charset="0"/>
              </a:rPr>
              <a:t>Part of a policy document that reflects community preferences</a:t>
            </a:r>
          </a:p>
        </p:txBody>
      </p:sp>
      <p:sp>
        <p:nvSpPr>
          <p:cNvPr id="4" name="Title 3"/>
          <p:cNvSpPr>
            <a:spLocks noGrp="1"/>
          </p:cNvSpPr>
          <p:nvPr>
            <p:ph type="title"/>
          </p:nvPr>
        </p:nvSpPr>
        <p:spPr/>
        <p:txBody>
          <a:bodyPr/>
          <a:lstStyle/>
          <a:p>
            <a:r>
              <a:rPr lang="en-US" dirty="0"/>
              <a:t>The forecasts are not…</a:t>
            </a:r>
          </a:p>
        </p:txBody>
      </p:sp>
      <p:sp>
        <p:nvSpPr>
          <p:cNvPr id="2" name="Slide Number Placeholder 1"/>
          <p:cNvSpPr>
            <a:spLocks noGrp="1"/>
          </p:cNvSpPr>
          <p:nvPr>
            <p:ph type="sldNum" sz="quarter" idx="12"/>
          </p:nvPr>
        </p:nvSpPr>
        <p:spPr/>
        <p:txBody>
          <a:bodyPr/>
          <a:lstStyle/>
          <a:p>
            <a:fld id="{64A37166-E528-4BD0-B294-9BAF24C24960}" type="slidenum">
              <a:rPr lang="en-US" smtClean="0"/>
              <a:t>14</a:t>
            </a:fld>
            <a:endParaRPr lang="en-US" dirty="0"/>
          </a:p>
        </p:txBody>
      </p:sp>
      <p:sp>
        <p:nvSpPr>
          <p:cNvPr id="6" name="&quot;Not Allowed&quot; Symbol 5"/>
          <p:cNvSpPr/>
          <p:nvPr/>
        </p:nvSpPr>
        <p:spPr>
          <a:xfrm>
            <a:off x="7836370" y="1504613"/>
            <a:ext cx="3648456" cy="3547872"/>
          </a:xfrm>
          <a:prstGeom prst="noSmoking">
            <a:avLst/>
          </a:prstGeom>
          <a:solidFill>
            <a:srgbClr val="D27A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18980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Role of the Market Forecasts</a:t>
            </a:r>
          </a:p>
        </p:txBody>
      </p:sp>
      <p:sp>
        <p:nvSpPr>
          <p:cNvPr id="2" name="Slide Number Placeholder 1"/>
          <p:cNvSpPr>
            <a:spLocks noGrp="1"/>
          </p:cNvSpPr>
          <p:nvPr>
            <p:ph type="sldNum" sz="quarter" idx="12"/>
          </p:nvPr>
        </p:nvSpPr>
        <p:spPr/>
        <p:txBody>
          <a:bodyPr/>
          <a:lstStyle/>
          <a:p>
            <a:fld id="{64A37166-E528-4BD0-B294-9BAF24C24960}" type="slidenum">
              <a:rPr lang="en-US" smtClean="0"/>
              <a:t>15</a:t>
            </a:fld>
            <a:endParaRPr lang="en-US" dirty="0"/>
          </a:p>
        </p:txBody>
      </p:sp>
      <p:graphicFrame>
        <p:nvGraphicFramePr>
          <p:cNvPr id="7" name="Diagram 6"/>
          <p:cNvGraphicFramePr/>
          <p:nvPr>
            <p:extLst>
              <p:ext uri="{D42A27DB-BD31-4B8C-83A1-F6EECF244321}">
                <p14:modId xmlns:p14="http://schemas.microsoft.com/office/powerpoint/2010/main" val="1061432827"/>
              </p:ext>
            </p:extLst>
          </p:nvPr>
        </p:nvGraphicFramePr>
        <p:xfrm>
          <a:off x="838200" y="937683"/>
          <a:ext cx="1045870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620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Third-Party Forecast Review </a:t>
            </a:r>
          </a:p>
        </p:txBody>
      </p:sp>
      <p:sp>
        <p:nvSpPr>
          <p:cNvPr id="3" name="Content Placeholder 2"/>
          <p:cNvSpPr>
            <a:spLocks noGrp="1"/>
          </p:cNvSpPr>
          <p:nvPr>
            <p:ph idx="1"/>
          </p:nvPr>
        </p:nvSpPr>
        <p:spPr>
          <a:xfrm>
            <a:off x="838200" y="1680590"/>
            <a:ext cx="6296547" cy="4351338"/>
          </a:xfrm>
        </p:spPr>
        <p:txBody>
          <a:bodyPr/>
          <a:lstStyle/>
          <a:p>
            <a:r>
              <a:rPr lang="en-US" dirty="0">
                <a:solidFill>
                  <a:srgbClr val="003E2B"/>
                </a:solidFill>
              </a:rPr>
              <a:t>Weldon Cooper Center for Public Service</a:t>
            </a:r>
          </a:p>
          <a:p>
            <a:r>
              <a:rPr lang="en-US" dirty="0">
                <a:solidFill>
                  <a:srgbClr val="003E2B"/>
                </a:solidFill>
              </a:rPr>
              <a:t>Woods &amp; Poole Economics</a:t>
            </a:r>
          </a:p>
          <a:p>
            <a:r>
              <a:rPr lang="en-US" dirty="0">
                <a:solidFill>
                  <a:srgbClr val="003E2B"/>
                </a:solidFill>
              </a:rPr>
              <a:t>Moody’s Analytics</a:t>
            </a:r>
          </a:p>
          <a:p>
            <a:r>
              <a:rPr lang="en-US" dirty="0">
                <a:solidFill>
                  <a:srgbClr val="003E2B"/>
                </a:solidFill>
              </a:rPr>
              <a:t>Housing Needs Assessment</a:t>
            </a:r>
          </a:p>
          <a:p>
            <a:r>
              <a:rPr lang="en-US" dirty="0">
                <a:solidFill>
                  <a:srgbClr val="00A270"/>
                </a:solidFill>
              </a:rPr>
              <a:t>2017 Fiscal Impact Committee Guidelines</a:t>
            </a:r>
          </a:p>
          <a:p>
            <a:r>
              <a:rPr lang="en-US" dirty="0">
                <a:solidFill>
                  <a:srgbClr val="00A270"/>
                </a:solidFill>
              </a:rPr>
              <a:t>Metropolitan Washington COG</a:t>
            </a:r>
          </a:p>
        </p:txBody>
      </p:sp>
      <p:sp>
        <p:nvSpPr>
          <p:cNvPr id="4" name="Slide Number Placeholder 3"/>
          <p:cNvSpPr>
            <a:spLocks noGrp="1"/>
          </p:cNvSpPr>
          <p:nvPr>
            <p:ph type="sldNum" sz="quarter" idx="12"/>
          </p:nvPr>
        </p:nvSpPr>
        <p:spPr/>
        <p:txBody>
          <a:bodyPr/>
          <a:lstStyle/>
          <a:p>
            <a:fld id="{64A37166-E528-4BD0-B294-9BAF24C24960}" type="slidenum">
              <a:rPr lang="en-US" smtClean="0"/>
              <a:t>16</a:t>
            </a:fld>
            <a:endParaRPr lang="en-US" dirty="0"/>
          </a:p>
        </p:txBody>
      </p:sp>
      <p:pic>
        <p:nvPicPr>
          <p:cNvPr id="5" name="Picture 4" descr="lorem ipsum dolor sit"/>
          <p:cNvPicPr/>
          <p:nvPr/>
        </p:nvPicPr>
        <p:blipFill>
          <a:blip r:embed="rId3">
            <a:extLst>
              <a:ext uri="{28A0092B-C50C-407E-A947-70E740481C1C}">
                <a14:useLocalDpi xmlns:a14="http://schemas.microsoft.com/office/drawing/2010/main" val="0"/>
              </a:ext>
            </a:extLst>
          </a:blip>
          <a:srcRect/>
          <a:stretch>
            <a:fillRect/>
          </a:stretch>
        </p:blipFill>
        <p:spPr bwMode="auto">
          <a:xfrm>
            <a:off x="7591888" y="872838"/>
            <a:ext cx="2480310" cy="2480310"/>
          </a:xfrm>
          <a:prstGeom prst="rect">
            <a:avLst/>
          </a:prstGeom>
          <a:noFill/>
          <a:ln>
            <a:noFill/>
          </a:ln>
        </p:spPr>
      </p:pic>
      <p:pic>
        <p:nvPicPr>
          <p:cNvPr id="6" name="Picture 5" descr="Woods &amp; Poole Economics » Long-term economic and demographic projections"/>
          <p:cNvPicPr/>
          <p:nvPr/>
        </p:nvPicPr>
        <p:blipFill>
          <a:blip r:embed="rId4">
            <a:extLst>
              <a:ext uri="{28A0092B-C50C-407E-A947-70E740481C1C}">
                <a14:useLocalDpi xmlns:a14="http://schemas.microsoft.com/office/drawing/2010/main" val="0"/>
              </a:ext>
            </a:extLst>
          </a:blip>
          <a:srcRect/>
          <a:stretch>
            <a:fillRect/>
          </a:stretch>
        </p:blipFill>
        <p:spPr bwMode="auto">
          <a:xfrm>
            <a:off x="10072198" y="1430020"/>
            <a:ext cx="1813560" cy="521335"/>
          </a:xfrm>
          <a:prstGeom prst="rect">
            <a:avLst/>
          </a:prstGeom>
          <a:noFill/>
          <a:ln>
            <a:noFill/>
          </a:ln>
        </p:spPr>
      </p:pic>
      <p:pic>
        <p:nvPicPr>
          <p:cNvPr id="7" name="Picture 6" descr="File:Moody's Analytics logo.svg"/>
          <p:cNvPicPr/>
          <p:nvPr/>
        </p:nvPicPr>
        <p:blipFill>
          <a:blip r:embed="rId5">
            <a:extLst>
              <a:ext uri="{28A0092B-C50C-407E-A947-70E740481C1C}">
                <a14:useLocalDpi xmlns:a14="http://schemas.microsoft.com/office/drawing/2010/main" val="0"/>
              </a:ext>
            </a:extLst>
          </a:blip>
          <a:srcRect/>
          <a:stretch>
            <a:fillRect/>
          </a:stretch>
        </p:blipFill>
        <p:spPr bwMode="auto">
          <a:xfrm>
            <a:off x="6986447" y="3004533"/>
            <a:ext cx="1885950" cy="697230"/>
          </a:xfrm>
          <a:prstGeom prst="rect">
            <a:avLst/>
          </a:prstGeom>
          <a:noFill/>
          <a:ln>
            <a:noFill/>
          </a:ln>
        </p:spPr>
      </p:pic>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rot="4453631">
            <a:off x="9770298" y="2837286"/>
            <a:ext cx="1826669" cy="1438948"/>
          </a:xfrm>
          <a:prstGeom prst="rect">
            <a:avLst/>
          </a:prstGeom>
        </p:spPr>
      </p:pic>
      <p:pic>
        <p:nvPicPr>
          <p:cNvPr id="9" name="Picture 8"/>
          <p:cNvPicPr/>
          <p:nvPr/>
        </p:nvPicPr>
        <p:blipFill>
          <a:blip r:embed="rId7" cstate="print">
            <a:extLst>
              <a:ext uri="{28A0092B-C50C-407E-A947-70E740481C1C}">
                <a14:useLocalDpi xmlns:a14="http://schemas.microsoft.com/office/drawing/2010/main" val="0"/>
              </a:ext>
            </a:extLst>
          </a:blip>
          <a:stretch>
            <a:fillRect/>
          </a:stretch>
        </p:blipFill>
        <p:spPr>
          <a:xfrm>
            <a:off x="7187756" y="4171979"/>
            <a:ext cx="2296795" cy="1514475"/>
          </a:xfrm>
          <a:prstGeom prst="rect">
            <a:avLst/>
          </a:prstGeom>
        </p:spPr>
      </p:pic>
      <p:pic>
        <p:nvPicPr>
          <p:cNvPr id="10" name="Picture 9" descr="https://pg-cloud.com/MWCOG/images/mwcoglogo.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24061" y="4842191"/>
            <a:ext cx="1997178" cy="844263"/>
          </a:xfrm>
          <a:prstGeom prst="rect">
            <a:avLst/>
          </a:prstGeom>
          <a:noFill/>
          <a:ln>
            <a:noFill/>
          </a:ln>
        </p:spPr>
      </p:pic>
    </p:spTree>
    <p:extLst>
      <p:ext uri="{BB962C8B-B14F-4D97-AF65-F5344CB8AC3E}">
        <p14:creationId xmlns:p14="http://schemas.microsoft.com/office/powerpoint/2010/main" val="193506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2040 Forecasts </a:t>
            </a:r>
            <a:r>
              <a:rPr lang="en-US" sz="2800" dirty="0" smtClean="0"/>
              <a:t>(low, medium, high)</a:t>
            </a:r>
            <a:endParaRPr lang="en-US" sz="2800" dirty="0"/>
          </a:p>
        </p:txBody>
      </p:sp>
      <p:sp>
        <p:nvSpPr>
          <p:cNvPr id="3" name="Content Placeholder 2"/>
          <p:cNvSpPr>
            <a:spLocks noGrp="1"/>
          </p:cNvSpPr>
          <p:nvPr>
            <p:ph sz="half" idx="1"/>
          </p:nvPr>
        </p:nvSpPr>
        <p:spPr>
          <a:xfrm>
            <a:off x="1238886" y="1825625"/>
            <a:ext cx="9209926" cy="4351338"/>
          </a:xfrm>
        </p:spPr>
        <p:txBody>
          <a:bodyPr/>
          <a:lstStyle/>
          <a:p>
            <a:r>
              <a:rPr lang="en-US" dirty="0" smtClean="0"/>
              <a:t>Population</a:t>
            </a:r>
          </a:p>
          <a:p>
            <a:r>
              <a:rPr lang="en-US" dirty="0" smtClean="0"/>
              <a:t>Employment</a:t>
            </a:r>
          </a:p>
          <a:p>
            <a:r>
              <a:rPr lang="en-US" dirty="0" smtClean="0"/>
              <a:t>Demand:</a:t>
            </a:r>
          </a:p>
          <a:p>
            <a:pPr lvl="1"/>
            <a:r>
              <a:rPr lang="en-US" dirty="0" smtClean="0"/>
              <a:t>Residential</a:t>
            </a:r>
          </a:p>
          <a:p>
            <a:pPr lvl="1"/>
            <a:r>
              <a:rPr lang="en-US" dirty="0" smtClean="0"/>
              <a:t>Retail</a:t>
            </a:r>
          </a:p>
          <a:p>
            <a:pPr lvl="1"/>
            <a:r>
              <a:rPr lang="en-US" dirty="0" smtClean="0"/>
              <a:t>Hospitality</a:t>
            </a:r>
          </a:p>
          <a:p>
            <a:pPr lvl="1"/>
            <a:r>
              <a:rPr lang="en-US" dirty="0" smtClean="0"/>
              <a:t>Office </a:t>
            </a:r>
          </a:p>
          <a:p>
            <a:pPr lvl="1"/>
            <a:r>
              <a:rPr lang="en-US" dirty="0" smtClean="0"/>
              <a:t>Industrial</a:t>
            </a:r>
          </a:p>
          <a:p>
            <a:pPr lvl="1"/>
            <a:r>
              <a:rPr lang="en-US" dirty="0" smtClean="0"/>
              <a:t>Data Centers</a:t>
            </a:r>
          </a:p>
          <a:p>
            <a:pPr lvl="1"/>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17</a:t>
            </a:fld>
            <a:endParaRPr lang="en-US" dirty="0"/>
          </a:p>
        </p:txBody>
      </p:sp>
    </p:spTree>
    <p:extLst>
      <p:ext uri="{BB962C8B-B14F-4D97-AF65-F5344CB8AC3E}">
        <p14:creationId xmlns:p14="http://schemas.microsoft.com/office/powerpoint/2010/main" val="302527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Forecasts</a:t>
            </a:r>
          </a:p>
        </p:txBody>
      </p:sp>
      <p:sp>
        <p:nvSpPr>
          <p:cNvPr id="3" name="Content Placeholder 2"/>
          <p:cNvSpPr>
            <a:spLocks noGrp="1"/>
          </p:cNvSpPr>
          <p:nvPr>
            <p:ph idx="1"/>
          </p:nvPr>
        </p:nvSpPr>
        <p:spPr>
          <a:xfrm>
            <a:off x="838199" y="1519881"/>
            <a:ext cx="5327823" cy="4522145"/>
          </a:xfrm>
        </p:spPr>
        <p:txBody>
          <a:bodyPr/>
          <a:lstStyle/>
          <a:p>
            <a:r>
              <a:rPr lang="en-US" dirty="0"/>
              <a:t>Consider [unconstrained] third party sources and local factors</a:t>
            </a:r>
          </a:p>
          <a:p>
            <a:r>
              <a:rPr lang="en-US" dirty="0"/>
              <a:t>Five-year increments incorporates Metrorail</a:t>
            </a:r>
          </a:p>
          <a:p>
            <a:r>
              <a:rPr lang="en-US" dirty="0"/>
              <a:t>Potential population growth through 2040:</a:t>
            </a:r>
          </a:p>
          <a:p>
            <a:pPr lvl="1">
              <a:buFont typeface="Wingdings" panose="05000000000000000000" pitchFamily="2" charset="2"/>
              <a:buChar char="§"/>
            </a:pPr>
            <a:r>
              <a:rPr lang="en-US" dirty="0"/>
              <a:t>Low: 	   +192,900</a:t>
            </a:r>
          </a:p>
          <a:p>
            <a:pPr lvl="1">
              <a:buFont typeface="Wingdings" panose="05000000000000000000" pitchFamily="2" charset="2"/>
              <a:buChar char="§"/>
            </a:pPr>
            <a:r>
              <a:rPr lang="en-US" dirty="0"/>
              <a:t>Medium:   +219,600</a:t>
            </a:r>
          </a:p>
          <a:p>
            <a:pPr lvl="1">
              <a:buFont typeface="Wingdings" panose="05000000000000000000" pitchFamily="2" charset="2"/>
              <a:buChar char="§"/>
            </a:pPr>
            <a:r>
              <a:rPr lang="en-US" dirty="0"/>
              <a:t>High: 	   +254,600</a:t>
            </a:r>
          </a:p>
        </p:txBody>
      </p:sp>
      <p:sp>
        <p:nvSpPr>
          <p:cNvPr id="4" name="Slide Number Placeholder 3"/>
          <p:cNvSpPr>
            <a:spLocks noGrp="1"/>
          </p:cNvSpPr>
          <p:nvPr>
            <p:ph type="sldNum" sz="quarter" idx="12"/>
          </p:nvPr>
        </p:nvSpPr>
        <p:spPr/>
        <p:txBody>
          <a:bodyPr/>
          <a:lstStyle/>
          <a:p>
            <a:fld id="{64A37166-E528-4BD0-B294-9BAF24C24960}" type="slidenum">
              <a:rPr lang="en-US" smtClean="0"/>
              <a:t>18</a:t>
            </a:fld>
            <a:endParaRPr lang="en-US" dirty="0"/>
          </a:p>
        </p:txBody>
      </p:sp>
      <p:graphicFrame>
        <p:nvGraphicFramePr>
          <p:cNvPr id="5" name="Chart 4">
            <a:extLst>
              <a:ext uri="{FF2B5EF4-FFF2-40B4-BE49-F238E27FC236}">
                <a16:creationId xmlns:a16="http://schemas.microsoft.com/office/drawing/2014/main" xmlns="" id="{95FD2629-63FC-4FF7-BDFF-AA63650EF111}"/>
              </a:ext>
            </a:extLst>
          </p:cNvPr>
          <p:cNvGraphicFramePr>
            <a:graphicFrameLocks/>
          </p:cNvGraphicFramePr>
          <p:nvPr>
            <p:extLst>
              <p:ext uri="{D42A27DB-BD31-4B8C-83A1-F6EECF244321}">
                <p14:modId xmlns:p14="http://schemas.microsoft.com/office/powerpoint/2010/main" val="385396844"/>
              </p:ext>
            </p:extLst>
          </p:nvPr>
        </p:nvGraphicFramePr>
        <p:xfrm>
          <a:off x="6166022" y="1811501"/>
          <a:ext cx="6025978" cy="384789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08522" y="1491367"/>
            <a:ext cx="4330014" cy="307777"/>
          </a:xfrm>
          <a:prstGeom prst="rect">
            <a:avLst/>
          </a:prstGeom>
          <a:noFill/>
        </p:spPr>
        <p:txBody>
          <a:bodyPr wrap="square" rtlCol="0">
            <a:spAutoFit/>
          </a:bodyPr>
          <a:lstStyle/>
          <a:p>
            <a:r>
              <a:rPr lang="en-US" sz="1400" i="1" dirty="0"/>
              <a:t>Comparison of Population Forecast Scenarios, 2015-2040</a:t>
            </a:r>
          </a:p>
        </p:txBody>
      </p:sp>
    </p:spTree>
    <p:extLst>
      <p:ext uri="{BB962C8B-B14F-4D97-AF65-F5344CB8AC3E}">
        <p14:creationId xmlns:p14="http://schemas.microsoft.com/office/powerpoint/2010/main" val="85320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Forecasts</a:t>
            </a:r>
          </a:p>
        </p:txBody>
      </p:sp>
      <p:sp>
        <p:nvSpPr>
          <p:cNvPr id="3" name="Content Placeholder 2"/>
          <p:cNvSpPr>
            <a:spLocks noGrp="1"/>
          </p:cNvSpPr>
          <p:nvPr>
            <p:ph idx="1"/>
          </p:nvPr>
        </p:nvSpPr>
        <p:spPr>
          <a:xfrm>
            <a:off x="838200" y="1690688"/>
            <a:ext cx="5570322" cy="4351338"/>
          </a:xfrm>
        </p:spPr>
        <p:txBody>
          <a:bodyPr/>
          <a:lstStyle/>
          <a:p>
            <a:r>
              <a:rPr lang="en-US" dirty="0"/>
              <a:t>Methodology consistent with population forecasts</a:t>
            </a:r>
          </a:p>
          <a:p>
            <a:r>
              <a:rPr lang="en-US" dirty="0"/>
              <a:t>Further considers regional momentum, success, and partnerships</a:t>
            </a:r>
          </a:p>
          <a:p>
            <a:r>
              <a:rPr lang="en-US" dirty="0"/>
              <a:t>Potential job growth through 2040:</a:t>
            </a:r>
          </a:p>
          <a:p>
            <a:pPr lvl="1">
              <a:buFont typeface="Wingdings" panose="05000000000000000000" pitchFamily="2" charset="2"/>
              <a:buChar char="§"/>
            </a:pPr>
            <a:r>
              <a:rPr lang="en-US" dirty="0"/>
              <a:t>Low: 	   +110,700</a:t>
            </a:r>
          </a:p>
          <a:p>
            <a:pPr lvl="1">
              <a:buFont typeface="Wingdings" panose="05000000000000000000" pitchFamily="2" charset="2"/>
              <a:buChar char="§"/>
            </a:pPr>
            <a:r>
              <a:rPr lang="en-US" dirty="0"/>
              <a:t>Medium:   +126,400</a:t>
            </a:r>
          </a:p>
          <a:p>
            <a:pPr lvl="1">
              <a:buFont typeface="Wingdings" panose="05000000000000000000" pitchFamily="2" charset="2"/>
              <a:buChar char="§"/>
            </a:pPr>
            <a:r>
              <a:rPr lang="en-US" dirty="0"/>
              <a:t>High: 	   +144,300</a:t>
            </a:r>
          </a:p>
          <a:p>
            <a:endParaRPr lang="en-US" dirty="0"/>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19</a:t>
            </a:fld>
            <a:endParaRPr lang="en-US" dirty="0"/>
          </a:p>
        </p:txBody>
      </p:sp>
      <p:graphicFrame>
        <p:nvGraphicFramePr>
          <p:cNvPr id="5" name="Chart 4">
            <a:extLst>
              <a:ext uri="{FF2B5EF4-FFF2-40B4-BE49-F238E27FC236}">
                <a16:creationId xmlns:a16="http://schemas.microsoft.com/office/drawing/2014/main" xmlns="" id="{262E0CD3-F525-48CA-8969-A21E8FEFF29E}"/>
              </a:ext>
            </a:extLst>
          </p:cNvPr>
          <p:cNvGraphicFramePr>
            <a:graphicFrameLocks/>
          </p:cNvGraphicFramePr>
          <p:nvPr>
            <p:extLst>
              <p:ext uri="{D42A27DB-BD31-4B8C-83A1-F6EECF244321}">
                <p14:modId xmlns:p14="http://schemas.microsoft.com/office/powerpoint/2010/main" val="1023181331"/>
              </p:ext>
            </p:extLst>
          </p:nvPr>
        </p:nvGraphicFramePr>
        <p:xfrm>
          <a:off x="6277232" y="1799144"/>
          <a:ext cx="5914768" cy="389456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08522" y="1491367"/>
            <a:ext cx="4945278" cy="307777"/>
          </a:xfrm>
          <a:prstGeom prst="rect">
            <a:avLst/>
          </a:prstGeom>
          <a:noFill/>
        </p:spPr>
        <p:txBody>
          <a:bodyPr wrap="square" rtlCol="0">
            <a:spAutoFit/>
          </a:bodyPr>
          <a:lstStyle/>
          <a:p>
            <a:r>
              <a:rPr lang="en-US" sz="1400" i="1" dirty="0"/>
              <a:t>Comparison of Employment Forecast Scenarios, 2015-2040</a:t>
            </a:r>
          </a:p>
        </p:txBody>
      </p:sp>
    </p:spTree>
    <p:extLst>
      <p:ext uri="{BB962C8B-B14F-4D97-AF65-F5344CB8AC3E}">
        <p14:creationId xmlns:p14="http://schemas.microsoft.com/office/powerpoint/2010/main" val="367811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7482" y="1440414"/>
            <a:ext cx="9897035" cy="2387600"/>
          </a:xfrm>
        </p:spPr>
        <p:txBody>
          <a:bodyPr>
            <a:normAutofit fontScale="90000"/>
          </a:bodyPr>
          <a:lstStyle/>
          <a:p>
            <a:r>
              <a:rPr lang="en-US" dirty="0"/>
              <a:t>Stakeholder Committee</a:t>
            </a:r>
            <a:br>
              <a:rPr lang="en-US" dirty="0"/>
            </a:br>
            <a:r>
              <a:rPr lang="en-US" dirty="0"/>
              <a:t>Market Analysis Briefing</a:t>
            </a:r>
          </a:p>
        </p:txBody>
      </p:sp>
      <p:sp>
        <p:nvSpPr>
          <p:cNvPr id="3" name="Subtitle 2"/>
          <p:cNvSpPr>
            <a:spLocks noGrp="1"/>
          </p:cNvSpPr>
          <p:nvPr>
            <p:ph type="subTitle" idx="1"/>
          </p:nvPr>
        </p:nvSpPr>
        <p:spPr>
          <a:xfrm>
            <a:off x="1268505" y="3955948"/>
            <a:ext cx="9654988" cy="1655762"/>
          </a:xfrm>
        </p:spPr>
        <p:txBody>
          <a:bodyPr/>
          <a:lstStyle/>
          <a:p>
            <a:r>
              <a:rPr lang="en-US" dirty="0"/>
              <a:t>January 22, 2018 | Loudoun County Comprehensive Plan</a:t>
            </a:r>
          </a:p>
        </p:txBody>
      </p:sp>
      <p:sp>
        <p:nvSpPr>
          <p:cNvPr id="4" name="Slide Number Placeholder 3"/>
          <p:cNvSpPr>
            <a:spLocks noGrp="1"/>
          </p:cNvSpPr>
          <p:nvPr>
            <p:ph type="sldNum" sz="quarter" idx="12"/>
          </p:nvPr>
        </p:nvSpPr>
        <p:spPr/>
        <p:txBody>
          <a:bodyPr/>
          <a:lstStyle/>
          <a:p>
            <a:fld id="{64A37166-E528-4BD0-B294-9BAF24C24960}" type="slidenum">
              <a:rPr lang="en-US" smtClean="0"/>
              <a:t>2</a:t>
            </a:fld>
            <a:endParaRPr lang="en-US" dirty="0"/>
          </a:p>
        </p:txBody>
      </p:sp>
    </p:spTree>
    <p:extLst>
      <p:ext uri="{BB962C8B-B14F-4D97-AF65-F5344CB8AC3E}">
        <p14:creationId xmlns:p14="http://schemas.microsoft.com/office/powerpoint/2010/main" val="354530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80" y="365125"/>
            <a:ext cx="10515600" cy="1325563"/>
          </a:xfrm>
        </p:spPr>
        <p:txBody>
          <a:bodyPr/>
          <a:lstStyle/>
          <a:p>
            <a:r>
              <a:rPr lang="en-US" dirty="0"/>
              <a:t>Demand Forecasts </a:t>
            </a:r>
            <a:r>
              <a:rPr lang="en-US" dirty="0">
                <a:solidFill>
                  <a:schemeClr val="accent1"/>
                </a:solidFill>
              </a:rPr>
              <a:t>|</a:t>
            </a:r>
            <a:r>
              <a:rPr lang="en-US" dirty="0"/>
              <a:t> </a:t>
            </a:r>
            <a:r>
              <a:rPr lang="en-US" dirty="0">
                <a:solidFill>
                  <a:schemeClr val="accent1"/>
                </a:solidFill>
              </a:rPr>
              <a:t>Residential</a:t>
            </a:r>
            <a:endParaRPr lang="en-US" dirty="0"/>
          </a:p>
        </p:txBody>
      </p:sp>
      <p:sp>
        <p:nvSpPr>
          <p:cNvPr id="3" name="Content Placeholder 2"/>
          <p:cNvSpPr>
            <a:spLocks noGrp="1"/>
          </p:cNvSpPr>
          <p:nvPr>
            <p:ph idx="1"/>
          </p:nvPr>
        </p:nvSpPr>
        <p:spPr>
          <a:xfrm>
            <a:off x="741380" y="1844576"/>
            <a:ext cx="5797378" cy="4351338"/>
          </a:xfrm>
        </p:spPr>
        <p:txBody>
          <a:bodyPr/>
          <a:lstStyle/>
          <a:p>
            <a:r>
              <a:rPr lang="en-US" dirty="0"/>
              <a:t>Forecast Methodology</a:t>
            </a:r>
          </a:p>
          <a:p>
            <a:pPr lvl="1"/>
            <a:r>
              <a:rPr lang="en-US" dirty="0"/>
              <a:t>Based on population forecasts</a:t>
            </a:r>
          </a:p>
          <a:p>
            <a:pPr lvl="1"/>
            <a:r>
              <a:rPr lang="en-US" dirty="0"/>
              <a:t>Apply blended 3.0 household size and 4.3% vacancy rate factors (FIC)</a:t>
            </a:r>
          </a:p>
          <a:p>
            <a:r>
              <a:rPr lang="en-US" dirty="0"/>
              <a:t>Potential housing demand through 2040:</a:t>
            </a:r>
          </a:p>
          <a:p>
            <a:pPr lvl="1">
              <a:buFont typeface="Wingdings" panose="05000000000000000000" pitchFamily="2" charset="2"/>
              <a:buChar char="§"/>
            </a:pPr>
            <a:r>
              <a:rPr lang="en-US" dirty="0"/>
              <a:t>Low: 	   +65,800 units</a:t>
            </a:r>
          </a:p>
          <a:p>
            <a:pPr lvl="1">
              <a:buFont typeface="Wingdings" panose="05000000000000000000" pitchFamily="2" charset="2"/>
              <a:buChar char="§"/>
            </a:pPr>
            <a:r>
              <a:rPr lang="en-US" dirty="0"/>
              <a:t>Medium:   +74,900 units</a:t>
            </a:r>
          </a:p>
          <a:p>
            <a:pPr lvl="1">
              <a:buFont typeface="Wingdings" panose="05000000000000000000" pitchFamily="2" charset="2"/>
              <a:buChar char="§"/>
            </a:pPr>
            <a:r>
              <a:rPr lang="en-US" dirty="0"/>
              <a:t>High: 	   +89,500 units</a:t>
            </a:r>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20</a:t>
            </a:fld>
            <a:endParaRPr lang="en-US" dirty="0"/>
          </a:p>
        </p:txBody>
      </p:sp>
      <p:graphicFrame>
        <p:nvGraphicFramePr>
          <p:cNvPr id="5" name="Chart 4">
            <a:extLst>
              <a:ext uri="{FF2B5EF4-FFF2-40B4-BE49-F238E27FC236}">
                <a16:creationId xmlns:a16="http://schemas.microsoft.com/office/drawing/2014/main" xmlns="" id="{66157166-546B-4329-AB5E-F31ECEFEA80D}"/>
              </a:ext>
            </a:extLst>
          </p:cNvPr>
          <p:cNvGraphicFramePr>
            <a:graphicFrameLocks/>
          </p:cNvGraphicFramePr>
          <p:nvPr>
            <p:extLst>
              <p:ext uri="{D42A27DB-BD31-4B8C-83A1-F6EECF244321}">
                <p14:modId xmlns:p14="http://schemas.microsoft.com/office/powerpoint/2010/main" val="1826628528"/>
              </p:ext>
            </p:extLst>
          </p:nvPr>
        </p:nvGraphicFramePr>
        <p:xfrm>
          <a:off x="6635578" y="1952368"/>
          <a:ext cx="5568614" cy="350931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635578" y="1690688"/>
            <a:ext cx="4945278" cy="307777"/>
          </a:xfrm>
          <a:prstGeom prst="rect">
            <a:avLst/>
          </a:prstGeom>
          <a:noFill/>
        </p:spPr>
        <p:txBody>
          <a:bodyPr wrap="square" rtlCol="0">
            <a:spAutoFit/>
          </a:bodyPr>
          <a:lstStyle/>
          <a:p>
            <a:r>
              <a:rPr lang="en-US" sz="1400" i="1" dirty="0"/>
              <a:t>Comparison of Housing Demand Forecast Scenarios, 2015-2040</a:t>
            </a:r>
          </a:p>
        </p:txBody>
      </p:sp>
    </p:spTree>
    <p:extLst>
      <p:ext uri="{BB962C8B-B14F-4D97-AF65-F5344CB8AC3E}">
        <p14:creationId xmlns:p14="http://schemas.microsoft.com/office/powerpoint/2010/main" val="207080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Residential</a:t>
            </a:r>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21</a:t>
            </a:fld>
            <a:endParaRPr lang="en-US" dirty="0"/>
          </a:p>
        </p:txBody>
      </p:sp>
      <p:graphicFrame>
        <p:nvGraphicFramePr>
          <p:cNvPr id="6" name="Chart 5">
            <a:extLst>
              <a:ext uri="{FF2B5EF4-FFF2-40B4-BE49-F238E27FC236}">
                <a16:creationId xmlns:a16="http://schemas.microsoft.com/office/drawing/2014/main" xmlns="" id="{928CCEC6-E6C5-4536-B5A2-2E9E5D0710A9}"/>
              </a:ext>
            </a:extLst>
          </p:cNvPr>
          <p:cNvGraphicFramePr>
            <a:graphicFrameLocks/>
          </p:cNvGraphicFramePr>
          <p:nvPr>
            <p:extLst>
              <p:ext uri="{D42A27DB-BD31-4B8C-83A1-F6EECF244321}">
                <p14:modId xmlns:p14="http://schemas.microsoft.com/office/powerpoint/2010/main" val="4000079214"/>
              </p:ext>
            </p:extLst>
          </p:nvPr>
        </p:nvGraphicFramePr>
        <p:xfrm>
          <a:off x="5556504" y="2036107"/>
          <a:ext cx="6108192" cy="346207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752070" y="1690688"/>
            <a:ext cx="4945278" cy="307777"/>
          </a:xfrm>
          <a:prstGeom prst="rect">
            <a:avLst/>
          </a:prstGeom>
          <a:noFill/>
        </p:spPr>
        <p:txBody>
          <a:bodyPr wrap="square" rtlCol="0">
            <a:spAutoFit/>
          </a:bodyPr>
          <a:lstStyle/>
          <a:p>
            <a:r>
              <a:rPr lang="en-US" sz="1400" i="1" dirty="0"/>
              <a:t>Housing Unit Forecast by Type, Medium Scenario, 2015-2040</a:t>
            </a:r>
          </a:p>
        </p:txBody>
      </p:sp>
      <p:graphicFrame>
        <p:nvGraphicFramePr>
          <p:cNvPr id="8" name="Table 7"/>
          <p:cNvGraphicFramePr>
            <a:graphicFrameLocks noGrp="1"/>
          </p:cNvGraphicFramePr>
          <p:nvPr>
            <p:extLst>
              <p:ext uri="{D42A27DB-BD31-4B8C-83A1-F6EECF244321}">
                <p14:modId xmlns:p14="http://schemas.microsoft.com/office/powerpoint/2010/main" val="3116300141"/>
              </p:ext>
            </p:extLst>
          </p:nvPr>
        </p:nvGraphicFramePr>
        <p:xfrm>
          <a:off x="382883" y="2632289"/>
          <a:ext cx="4943554" cy="1483360"/>
        </p:xfrm>
        <a:graphic>
          <a:graphicData uri="http://schemas.openxmlformats.org/drawingml/2006/table">
            <a:tbl>
              <a:tblPr firstRow="1" bandRow="1">
                <a:tableStyleId>{5C22544A-7EE6-4342-B048-85BDC9FD1C3A}</a:tableStyleId>
              </a:tblPr>
              <a:tblGrid>
                <a:gridCol w="2564713">
                  <a:extLst>
                    <a:ext uri="{9D8B030D-6E8A-4147-A177-3AD203B41FA5}">
                      <a16:colId xmlns:a16="http://schemas.microsoft.com/office/drawing/2014/main" xmlns="" val="835811742"/>
                    </a:ext>
                  </a:extLst>
                </a:gridCol>
                <a:gridCol w="1161535">
                  <a:extLst>
                    <a:ext uri="{9D8B030D-6E8A-4147-A177-3AD203B41FA5}">
                      <a16:colId xmlns:a16="http://schemas.microsoft.com/office/drawing/2014/main" xmlns="" val="535594674"/>
                    </a:ext>
                  </a:extLst>
                </a:gridCol>
                <a:gridCol w="1217306">
                  <a:extLst>
                    <a:ext uri="{9D8B030D-6E8A-4147-A177-3AD203B41FA5}">
                      <a16:colId xmlns:a16="http://schemas.microsoft.com/office/drawing/2014/main" xmlns="" val="3393445817"/>
                    </a:ext>
                  </a:extLst>
                </a:gridCol>
              </a:tblGrid>
              <a:tr h="370840">
                <a:tc>
                  <a:txBody>
                    <a:bodyPr/>
                    <a:lstStyle/>
                    <a:p>
                      <a:r>
                        <a:rPr lang="en-US" dirty="0"/>
                        <a:t>Unit</a:t>
                      </a:r>
                      <a:r>
                        <a:rPr lang="en-US" baseline="0" dirty="0"/>
                        <a:t> Type</a:t>
                      </a:r>
                      <a:endParaRPr lang="en-US" dirty="0"/>
                    </a:p>
                  </a:txBody>
                  <a:tcPr/>
                </a:tc>
                <a:tc>
                  <a:txBody>
                    <a:bodyPr/>
                    <a:lstStyle/>
                    <a:p>
                      <a:pPr algn="ctr"/>
                      <a:r>
                        <a:rPr lang="en-US" dirty="0"/>
                        <a:t>2015</a:t>
                      </a:r>
                    </a:p>
                  </a:txBody>
                  <a:tcPr/>
                </a:tc>
                <a:tc>
                  <a:txBody>
                    <a:bodyPr/>
                    <a:lstStyle/>
                    <a:p>
                      <a:pPr algn="ctr"/>
                      <a:r>
                        <a:rPr lang="en-US" dirty="0"/>
                        <a:t>2040</a:t>
                      </a:r>
                    </a:p>
                  </a:txBody>
                  <a:tcPr/>
                </a:tc>
                <a:extLst>
                  <a:ext uri="{0D108BD9-81ED-4DB2-BD59-A6C34878D82A}">
                    <a16:rowId xmlns:a16="http://schemas.microsoft.com/office/drawing/2014/main" xmlns="" val="1094132703"/>
                  </a:ext>
                </a:extLst>
              </a:tr>
              <a:tr h="370840">
                <a:tc>
                  <a:txBody>
                    <a:bodyPr/>
                    <a:lstStyle/>
                    <a:p>
                      <a:r>
                        <a:rPr lang="en-US" dirty="0"/>
                        <a:t>Single-Family Detached</a:t>
                      </a:r>
                    </a:p>
                  </a:txBody>
                  <a:tcPr/>
                </a:tc>
                <a:tc>
                  <a:txBody>
                    <a:bodyPr/>
                    <a:lstStyle/>
                    <a:p>
                      <a:pPr algn="ctr"/>
                      <a:r>
                        <a:rPr lang="en-US" dirty="0"/>
                        <a:t>51.3%</a:t>
                      </a:r>
                    </a:p>
                  </a:txBody>
                  <a:tcPr/>
                </a:tc>
                <a:tc>
                  <a:txBody>
                    <a:bodyPr/>
                    <a:lstStyle/>
                    <a:p>
                      <a:pPr algn="ctr"/>
                      <a:r>
                        <a:rPr lang="en-US" dirty="0"/>
                        <a:t>46.3%</a:t>
                      </a:r>
                    </a:p>
                  </a:txBody>
                  <a:tcPr/>
                </a:tc>
                <a:extLst>
                  <a:ext uri="{0D108BD9-81ED-4DB2-BD59-A6C34878D82A}">
                    <a16:rowId xmlns:a16="http://schemas.microsoft.com/office/drawing/2014/main" xmlns="" val="1505993743"/>
                  </a:ext>
                </a:extLst>
              </a:tr>
              <a:tr h="370840">
                <a:tc>
                  <a:txBody>
                    <a:bodyPr/>
                    <a:lstStyle/>
                    <a:p>
                      <a:r>
                        <a:rPr lang="en-US" dirty="0"/>
                        <a:t>Single-Family Attached</a:t>
                      </a:r>
                    </a:p>
                  </a:txBody>
                  <a:tcPr/>
                </a:tc>
                <a:tc>
                  <a:txBody>
                    <a:bodyPr/>
                    <a:lstStyle/>
                    <a:p>
                      <a:pPr algn="ctr"/>
                      <a:r>
                        <a:rPr lang="en-US" dirty="0"/>
                        <a:t>30.9%</a:t>
                      </a:r>
                    </a:p>
                  </a:txBody>
                  <a:tcPr/>
                </a:tc>
                <a:tc>
                  <a:txBody>
                    <a:bodyPr/>
                    <a:lstStyle/>
                    <a:p>
                      <a:pPr algn="ctr"/>
                      <a:r>
                        <a:rPr lang="en-US" dirty="0"/>
                        <a:t>31.1%</a:t>
                      </a:r>
                    </a:p>
                  </a:txBody>
                  <a:tcPr/>
                </a:tc>
                <a:extLst>
                  <a:ext uri="{0D108BD9-81ED-4DB2-BD59-A6C34878D82A}">
                    <a16:rowId xmlns:a16="http://schemas.microsoft.com/office/drawing/2014/main" xmlns="" val="633966190"/>
                  </a:ext>
                </a:extLst>
              </a:tr>
              <a:tr h="370840">
                <a:tc>
                  <a:txBody>
                    <a:bodyPr/>
                    <a:lstStyle/>
                    <a:p>
                      <a:r>
                        <a:rPr lang="en-US" dirty="0"/>
                        <a:t>Multifamily</a:t>
                      </a:r>
                    </a:p>
                  </a:txBody>
                  <a:tcPr/>
                </a:tc>
                <a:tc>
                  <a:txBody>
                    <a:bodyPr/>
                    <a:lstStyle/>
                    <a:p>
                      <a:pPr algn="ctr"/>
                      <a:r>
                        <a:rPr lang="en-US" dirty="0"/>
                        <a:t>17.7%</a:t>
                      </a:r>
                    </a:p>
                  </a:txBody>
                  <a:tcPr/>
                </a:tc>
                <a:tc>
                  <a:txBody>
                    <a:bodyPr/>
                    <a:lstStyle/>
                    <a:p>
                      <a:pPr algn="ctr"/>
                      <a:r>
                        <a:rPr lang="en-US" dirty="0"/>
                        <a:t>22.6%</a:t>
                      </a:r>
                    </a:p>
                  </a:txBody>
                  <a:tcPr/>
                </a:tc>
                <a:extLst>
                  <a:ext uri="{0D108BD9-81ED-4DB2-BD59-A6C34878D82A}">
                    <a16:rowId xmlns:a16="http://schemas.microsoft.com/office/drawing/2014/main" xmlns="" val="3360862646"/>
                  </a:ext>
                </a:extLst>
              </a:tr>
            </a:tbl>
          </a:graphicData>
        </a:graphic>
      </p:graphicFrame>
    </p:spTree>
    <p:extLst>
      <p:ext uri="{BB962C8B-B14F-4D97-AF65-F5344CB8AC3E}">
        <p14:creationId xmlns:p14="http://schemas.microsoft.com/office/powerpoint/2010/main" val="3709761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Retail</a:t>
            </a:r>
            <a:endParaRPr lang="en-US" dirty="0"/>
          </a:p>
        </p:txBody>
      </p:sp>
      <p:sp>
        <p:nvSpPr>
          <p:cNvPr id="3" name="Content Placeholder 2"/>
          <p:cNvSpPr>
            <a:spLocks noGrp="1"/>
          </p:cNvSpPr>
          <p:nvPr>
            <p:ph idx="1"/>
          </p:nvPr>
        </p:nvSpPr>
        <p:spPr>
          <a:xfrm>
            <a:off x="838200" y="1690688"/>
            <a:ext cx="5917602" cy="4351338"/>
          </a:xfrm>
        </p:spPr>
        <p:txBody>
          <a:bodyPr>
            <a:normAutofit lnSpcReduction="10000"/>
          </a:bodyPr>
          <a:lstStyle/>
          <a:p>
            <a:r>
              <a:rPr lang="en-US" dirty="0"/>
              <a:t>Retail changing rapidly</a:t>
            </a:r>
          </a:p>
          <a:p>
            <a:r>
              <a:rPr lang="en-US" dirty="0"/>
              <a:t>Forecast Methodology</a:t>
            </a:r>
          </a:p>
          <a:p>
            <a:pPr lvl="1"/>
            <a:r>
              <a:rPr lang="en-US" dirty="0"/>
              <a:t>Based on household growth and future spending potential</a:t>
            </a:r>
          </a:p>
          <a:p>
            <a:pPr lvl="1"/>
            <a:r>
              <a:rPr lang="en-US" dirty="0"/>
              <a:t>Breaks out demand by retail type based on current spending patterns</a:t>
            </a:r>
          </a:p>
          <a:p>
            <a:r>
              <a:rPr lang="en-US" dirty="0"/>
              <a:t>Potential retail demand through 2040:</a:t>
            </a:r>
          </a:p>
          <a:p>
            <a:pPr lvl="1">
              <a:buFont typeface="Wingdings" panose="05000000000000000000" pitchFamily="2" charset="2"/>
              <a:buChar char="§"/>
            </a:pPr>
            <a:r>
              <a:rPr lang="en-US" dirty="0"/>
              <a:t>Low: 	   +11.9 M square feet</a:t>
            </a:r>
          </a:p>
          <a:p>
            <a:pPr lvl="1">
              <a:buFont typeface="Wingdings" panose="05000000000000000000" pitchFamily="2" charset="2"/>
              <a:buChar char="§"/>
            </a:pPr>
            <a:r>
              <a:rPr lang="en-US" dirty="0"/>
              <a:t>Medium:   +13.8 M square feet</a:t>
            </a:r>
          </a:p>
          <a:p>
            <a:pPr lvl="1">
              <a:buFont typeface="Wingdings" panose="05000000000000000000" pitchFamily="2" charset="2"/>
              <a:buChar char="§"/>
            </a:pPr>
            <a:r>
              <a:rPr lang="en-US" dirty="0"/>
              <a:t>High: 	   +15.7 M square feet</a:t>
            </a:r>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22</a:t>
            </a:fld>
            <a:endParaRPr lang="en-US" dirty="0"/>
          </a:p>
        </p:txBody>
      </p:sp>
      <p:graphicFrame>
        <p:nvGraphicFramePr>
          <p:cNvPr id="5" name="Chart 4">
            <a:extLst>
              <a:ext uri="{FF2B5EF4-FFF2-40B4-BE49-F238E27FC236}">
                <a16:creationId xmlns:a16="http://schemas.microsoft.com/office/drawing/2014/main" xmlns="" id="{B32DD31B-0D18-43B9-B756-1E128158F064}"/>
              </a:ext>
            </a:extLst>
          </p:cNvPr>
          <p:cNvGraphicFramePr>
            <a:graphicFrameLocks/>
          </p:cNvGraphicFramePr>
          <p:nvPr>
            <p:extLst>
              <p:ext uri="{D42A27DB-BD31-4B8C-83A1-F6EECF244321}">
                <p14:modId xmlns:p14="http://schemas.microsoft.com/office/powerpoint/2010/main" val="2780269284"/>
              </p:ext>
            </p:extLst>
          </p:nvPr>
        </p:nvGraphicFramePr>
        <p:xfrm>
          <a:off x="6755802" y="2249460"/>
          <a:ext cx="5339378" cy="323379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904442" y="1941683"/>
            <a:ext cx="4945278" cy="307777"/>
          </a:xfrm>
          <a:prstGeom prst="rect">
            <a:avLst/>
          </a:prstGeom>
          <a:noFill/>
        </p:spPr>
        <p:txBody>
          <a:bodyPr wrap="square" rtlCol="0">
            <a:spAutoFit/>
          </a:bodyPr>
          <a:lstStyle/>
          <a:p>
            <a:r>
              <a:rPr lang="en-US" sz="1400" i="1" dirty="0"/>
              <a:t>Comparison of Retail Demand Forecast Scenarios, 2015-2040</a:t>
            </a:r>
          </a:p>
        </p:txBody>
      </p:sp>
    </p:spTree>
    <p:extLst>
      <p:ext uri="{BB962C8B-B14F-4D97-AF65-F5344CB8AC3E}">
        <p14:creationId xmlns:p14="http://schemas.microsoft.com/office/powerpoint/2010/main" val="535405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Hospitality</a:t>
            </a:r>
            <a:endParaRPr lang="en-US" dirty="0"/>
          </a:p>
        </p:txBody>
      </p:sp>
      <p:sp>
        <p:nvSpPr>
          <p:cNvPr id="3" name="Content Placeholder 2"/>
          <p:cNvSpPr>
            <a:spLocks noGrp="1"/>
          </p:cNvSpPr>
          <p:nvPr>
            <p:ph idx="1"/>
          </p:nvPr>
        </p:nvSpPr>
        <p:spPr>
          <a:xfrm>
            <a:off x="838199" y="1825625"/>
            <a:ext cx="10672483" cy="4351338"/>
          </a:xfrm>
        </p:spPr>
        <p:txBody>
          <a:bodyPr>
            <a:normAutofit/>
          </a:bodyPr>
          <a:lstStyle/>
          <a:p>
            <a:r>
              <a:rPr lang="en-US" dirty="0"/>
              <a:t>Impacted by business travel, group reservations, and tourism</a:t>
            </a:r>
          </a:p>
          <a:p>
            <a:r>
              <a:rPr lang="en-US" dirty="0"/>
              <a:t>Forecast Methodology</a:t>
            </a:r>
          </a:p>
          <a:p>
            <a:pPr lvl="1"/>
            <a:r>
              <a:rPr lang="en-US" dirty="0"/>
              <a:t>Based on growth in business travel and holds other factors constant</a:t>
            </a:r>
          </a:p>
          <a:p>
            <a:pPr lvl="1"/>
            <a:r>
              <a:rPr lang="en-US" dirty="0"/>
              <a:t>Considers job growth in sectors most likely to generate overnight stays</a:t>
            </a:r>
          </a:p>
          <a:p>
            <a:r>
              <a:rPr lang="en-US" dirty="0"/>
              <a:t>Potential hotel demand through 2040:</a:t>
            </a:r>
          </a:p>
          <a:p>
            <a:pPr lvl="1">
              <a:buFont typeface="Wingdings" panose="05000000000000000000" pitchFamily="2" charset="2"/>
              <a:buChar char="§"/>
            </a:pPr>
            <a:r>
              <a:rPr lang="en-US" dirty="0"/>
              <a:t>Low: 	   +3,540 rooms</a:t>
            </a:r>
          </a:p>
          <a:p>
            <a:pPr lvl="1">
              <a:buFont typeface="Wingdings" panose="05000000000000000000" pitchFamily="2" charset="2"/>
              <a:buChar char="§"/>
            </a:pPr>
            <a:r>
              <a:rPr lang="en-US" dirty="0"/>
              <a:t>Medium:   +4,060 rooms</a:t>
            </a:r>
          </a:p>
          <a:p>
            <a:pPr lvl="1">
              <a:buFont typeface="Wingdings" panose="05000000000000000000" pitchFamily="2" charset="2"/>
              <a:buChar char="§"/>
            </a:pPr>
            <a:r>
              <a:rPr lang="en-US" dirty="0"/>
              <a:t>High: 	   +4,640 rooms</a:t>
            </a:r>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23</a:t>
            </a:fld>
            <a:endParaRPr lang="en-US" dirty="0"/>
          </a:p>
        </p:txBody>
      </p:sp>
    </p:spTree>
    <p:extLst>
      <p:ext uri="{BB962C8B-B14F-4D97-AF65-F5344CB8AC3E}">
        <p14:creationId xmlns:p14="http://schemas.microsoft.com/office/powerpoint/2010/main" val="859502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Office</a:t>
            </a:r>
            <a:endParaRPr lang="en-US" dirty="0"/>
          </a:p>
        </p:txBody>
      </p:sp>
      <p:sp>
        <p:nvSpPr>
          <p:cNvPr id="3" name="Content Placeholder 2"/>
          <p:cNvSpPr>
            <a:spLocks noGrp="1"/>
          </p:cNvSpPr>
          <p:nvPr>
            <p:ph idx="1"/>
          </p:nvPr>
        </p:nvSpPr>
        <p:spPr>
          <a:xfrm>
            <a:off x="838200" y="1825625"/>
            <a:ext cx="5982148" cy="4351338"/>
          </a:xfrm>
        </p:spPr>
        <p:txBody>
          <a:bodyPr/>
          <a:lstStyle/>
          <a:p>
            <a:r>
              <a:rPr lang="en-US" dirty="0"/>
              <a:t>Forecast Methodology</a:t>
            </a:r>
          </a:p>
          <a:p>
            <a:pPr lvl="1"/>
            <a:r>
              <a:rPr lang="en-US" dirty="0"/>
              <a:t>Based on employment growth, particularly office-occupying positions</a:t>
            </a:r>
          </a:p>
          <a:p>
            <a:pPr lvl="1"/>
            <a:r>
              <a:rPr lang="en-US" dirty="0"/>
              <a:t>Assumptions for space for employee deviate from FIC guidelines </a:t>
            </a:r>
          </a:p>
          <a:p>
            <a:r>
              <a:rPr lang="en-US" dirty="0"/>
              <a:t>Potential office demand through 2040:</a:t>
            </a:r>
          </a:p>
          <a:p>
            <a:pPr lvl="1">
              <a:buFont typeface="Wingdings" panose="05000000000000000000" pitchFamily="2" charset="2"/>
              <a:buChar char="§"/>
            </a:pPr>
            <a:r>
              <a:rPr lang="en-US" dirty="0"/>
              <a:t>Low: 	   +9.1 M square feet</a:t>
            </a:r>
          </a:p>
          <a:p>
            <a:pPr lvl="1">
              <a:buFont typeface="Wingdings" panose="05000000000000000000" pitchFamily="2" charset="2"/>
              <a:buChar char="§"/>
            </a:pPr>
            <a:r>
              <a:rPr lang="en-US" dirty="0"/>
              <a:t>Medium:   +10.3 M square feet</a:t>
            </a:r>
          </a:p>
          <a:p>
            <a:pPr lvl="1">
              <a:buFont typeface="Wingdings" panose="05000000000000000000" pitchFamily="2" charset="2"/>
              <a:buChar char="§"/>
            </a:pPr>
            <a:r>
              <a:rPr lang="en-US" dirty="0"/>
              <a:t>High: 	   +11.7 M square feet</a:t>
            </a:r>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24</a:t>
            </a:fld>
            <a:endParaRPr lang="en-US" dirty="0"/>
          </a:p>
        </p:txBody>
      </p:sp>
      <p:graphicFrame>
        <p:nvGraphicFramePr>
          <p:cNvPr id="5" name="Chart 4">
            <a:extLst>
              <a:ext uri="{FF2B5EF4-FFF2-40B4-BE49-F238E27FC236}">
                <a16:creationId xmlns:a16="http://schemas.microsoft.com/office/drawing/2014/main" xmlns="" id="{8C6394C3-065B-4862-BADA-7CE02D685DEE}"/>
              </a:ext>
            </a:extLst>
          </p:cNvPr>
          <p:cNvGraphicFramePr>
            <a:graphicFrameLocks/>
          </p:cNvGraphicFramePr>
          <p:nvPr>
            <p:extLst>
              <p:ext uri="{D42A27DB-BD31-4B8C-83A1-F6EECF244321}">
                <p14:modId xmlns:p14="http://schemas.microsoft.com/office/powerpoint/2010/main" val="2892985842"/>
              </p:ext>
            </p:extLst>
          </p:nvPr>
        </p:nvGraphicFramePr>
        <p:xfrm>
          <a:off x="6820348" y="2338667"/>
          <a:ext cx="5371652" cy="325530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044293" y="2011174"/>
            <a:ext cx="4945278" cy="307777"/>
          </a:xfrm>
          <a:prstGeom prst="rect">
            <a:avLst/>
          </a:prstGeom>
          <a:noFill/>
        </p:spPr>
        <p:txBody>
          <a:bodyPr wrap="square" rtlCol="0">
            <a:spAutoFit/>
          </a:bodyPr>
          <a:lstStyle/>
          <a:p>
            <a:r>
              <a:rPr lang="en-US" sz="1400" i="1" dirty="0"/>
              <a:t>Comparison of Office Demand Forecast Scenarios, 2015-2040</a:t>
            </a:r>
          </a:p>
        </p:txBody>
      </p:sp>
    </p:spTree>
    <p:extLst>
      <p:ext uri="{BB962C8B-B14F-4D97-AF65-F5344CB8AC3E}">
        <p14:creationId xmlns:p14="http://schemas.microsoft.com/office/powerpoint/2010/main" val="2662245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Industrial</a:t>
            </a:r>
            <a:endParaRPr lang="en-US" dirty="0"/>
          </a:p>
        </p:txBody>
      </p:sp>
      <p:sp>
        <p:nvSpPr>
          <p:cNvPr id="3" name="Content Placeholder 2"/>
          <p:cNvSpPr>
            <a:spLocks noGrp="1"/>
          </p:cNvSpPr>
          <p:nvPr>
            <p:ph idx="1"/>
          </p:nvPr>
        </p:nvSpPr>
        <p:spPr>
          <a:xfrm>
            <a:off x="838199" y="1825625"/>
            <a:ext cx="10780059" cy="4351338"/>
          </a:xfrm>
        </p:spPr>
        <p:txBody>
          <a:bodyPr>
            <a:normAutofit lnSpcReduction="10000"/>
          </a:bodyPr>
          <a:lstStyle/>
          <a:p>
            <a:r>
              <a:rPr lang="en-US" dirty="0"/>
              <a:t>Includes heavy industrial, flex, and warehouse</a:t>
            </a:r>
          </a:p>
          <a:p>
            <a:r>
              <a:rPr lang="en-US" dirty="0"/>
              <a:t>Forecast Methodology</a:t>
            </a:r>
          </a:p>
          <a:p>
            <a:pPr lvl="1"/>
            <a:r>
              <a:rPr lang="en-US" dirty="0"/>
              <a:t>Based on employment growth, particularly industrial-occupying positions</a:t>
            </a:r>
          </a:p>
          <a:p>
            <a:pPr lvl="1"/>
            <a:r>
              <a:rPr lang="en-US" dirty="0"/>
              <a:t>Assumptions for space for employee consistent with FIC guidelines </a:t>
            </a:r>
          </a:p>
          <a:p>
            <a:r>
              <a:rPr lang="en-US" dirty="0"/>
              <a:t>Potential industrial demand through 2040:</a:t>
            </a:r>
          </a:p>
          <a:p>
            <a:pPr lvl="1">
              <a:buFont typeface="Wingdings" panose="05000000000000000000" pitchFamily="2" charset="2"/>
              <a:buChar char="§"/>
            </a:pPr>
            <a:r>
              <a:rPr lang="en-US" dirty="0"/>
              <a:t>Low: 	   +7.9 M square feet</a:t>
            </a:r>
          </a:p>
          <a:p>
            <a:pPr lvl="1">
              <a:buFont typeface="Wingdings" panose="05000000000000000000" pitchFamily="2" charset="2"/>
              <a:buChar char="§"/>
            </a:pPr>
            <a:r>
              <a:rPr lang="en-US" dirty="0"/>
              <a:t>Medium:   +9.2 M square feet</a:t>
            </a:r>
          </a:p>
          <a:p>
            <a:pPr lvl="1">
              <a:buFont typeface="Wingdings" panose="05000000000000000000" pitchFamily="2" charset="2"/>
              <a:buChar char="§"/>
            </a:pPr>
            <a:r>
              <a:rPr lang="en-US" dirty="0"/>
              <a:t>High: 	   +10.7 M square feet</a:t>
            </a:r>
          </a:p>
          <a:p>
            <a:r>
              <a:rPr lang="en-US" dirty="0"/>
              <a:t>Heavy industrial makes up less than 5% of future demand</a:t>
            </a:r>
          </a:p>
        </p:txBody>
      </p:sp>
      <p:sp>
        <p:nvSpPr>
          <p:cNvPr id="4" name="Slide Number Placeholder 3"/>
          <p:cNvSpPr>
            <a:spLocks noGrp="1"/>
          </p:cNvSpPr>
          <p:nvPr>
            <p:ph type="sldNum" sz="quarter" idx="12"/>
          </p:nvPr>
        </p:nvSpPr>
        <p:spPr/>
        <p:txBody>
          <a:bodyPr/>
          <a:lstStyle/>
          <a:p>
            <a:fld id="{64A37166-E528-4BD0-B294-9BAF24C24960}" type="slidenum">
              <a:rPr lang="en-US" smtClean="0"/>
              <a:t>25</a:t>
            </a:fld>
            <a:endParaRPr lang="en-US" dirty="0"/>
          </a:p>
        </p:txBody>
      </p:sp>
    </p:spTree>
    <p:extLst>
      <p:ext uri="{BB962C8B-B14F-4D97-AF65-F5344CB8AC3E}">
        <p14:creationId xmlns:p14="http://schemas.microsoft.com/office/powerpoint/2010/main" val="3003736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Forecasts </a:t>
            </a:r>
            <a:r>
              <a:rPr lang="en-US" dirty="0">
                <a:solidFill>
                  <a:schemeClr val="accent1"/>
                </a:solidFill>
              </a:rPr>
              <a:t>|</a:t>
            </a:r>
            <a:r>
              <a:rPr lang="en-US" dirty="0"/>
              <a:t> </a:t>
            </a:r>
            <a:r>
              <a:rPr lang="en-US" dirty="0">
                <a:solidFill>
                  <a:schemeClr val="accent1"/>
                </a:solidFill>
              </a:rPr>
              <a:t>Data Centers</a:t>
            </a:r>
            <a:endParaRPr lang="en-US" dirty="0"/>
          </a:p>
        </p:txBody>
      </p:sp>
      <p:sp>
        <p:nvSpPr>
          <p:cNvPr id="3" name="Content Placeholder 2"/>
          <p:cNvSpPr>
            <a:spLocks noGrp="1"/>
          </p:cNvSpPr>
          <p:nvPr>
            <p:ph idx="1"/>
          </p:nvPr>
        </p:nvSpPr>
        <p:spPr>
          <a:xfrm>
            <a:off x="838200" y="1690688"/>
            <a:ext cx="5810026" cy="4486275"/>
          </a:xfrm>
        </p:spPr>
        <p:txBody>
          <a:bodyPr>
            <a:normAutofit fontScale="92500" lnSpcReduction="10000"/>
          </a:bodyPr>
          <a:lstStyle/>
          <a:p>
            <a:r>
              <a:rPr lang="en-US" dirty="0"/>
              <a:t>Forecast Methodology</a:t>
            </a:r>
          </a:p>
          <a:p>
            <a:pPr lvl="1"/>
            <a:r>
              <a:rPr lang="en-US" dirty="0"/>
              <a:t>Evaluated on employment growth, particularly jobs that would generate demand for new data centers</a:t>
            </a:r>
          </a:p>
          <a:p>
            <a:pPr lvl="1"/>
            <a:r>
              <a:rPr lang="en-US" dirty="0"/>
              <a:t>Adds in factor to account for large-scale drop in users</a:t>
            </a:r>
          </a:p>
          <a:p>
            <a:pPr lvl="1"/>
            <a:r>
              <a:rPr lang="en-US" dirty="0"/>
              <a:t>Assumptions for space for employee are consistent with FIC guidelines </a:t>
            </a:r>
          </a:p>
          <a:p>
            <a:r>
              <a:rPr lang="en-US" dirty="0"/>
              <a:t>Potential data center demand through 2040:</a:t>
            </a:r>
          </a:p>
          <a:p>
            <a:pPr lvl="1">
              <a:buFont typeface="Wingdings" panose="05000000000000000000" pitchFamily="2" charset="2"/>
              <a:buChar char="§"/>
            </a:pPr>
            <a:r>
              <a:rPr lang="en-US" dirty="0"/>
              <a:t>Low: 	   +18.6 M square feet</a:t>
            </a:r>
          </a:p>
          <a:p>
            <a:pPr lvl="1">
              <a:buFont typeface="Wingdings" panose="05000000000000000000" pitchFamily="2" charset="2"/>
              <a:buChar char="§"/>
            </a:pPr>
            <a:r>
              <a:rPr lang="en-US" dirty="0"/>
              <a:t>Medium:    +21.4 M square feet</a:t>
            </a:r>
          </a:p>
          <a:p>
            <a:pPr lvl="1">
              <a:buFont typeface="Wingdings" panose="05000000000000000000" pitchFamily="2" charset="2"/>
              <a:buChar char="§"/>
            </a:pPr>
            <a:r>
              <a:rPr lang="en-US" dirty="0"/>
              <a:t>High: 	   +24.0 M square feet</a:t>
            </a:r>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26</a:t>
            </a:fld>
            <a:endParaRPr lang="en-US" dirty="0"/>
          </a:p>
        </p:txBody>
      </p:sp>
      <p:graphicFrame>
        <p:nvGraphicFramePr>
          <p:cNvPr id="5" name="Chart 4">
            <a:extLst>
              <a:ext uri="{FF2B5EF4-FFF2-40B4-BE49-F238E27FC236}">
                <a16:creationId xmlns:a16="http://schemas.microsoft.com/office/drawing/2014/main" xmlns="" id="{C1D589FF-E670-4D16-A30F-F6747315EC4B}"/>
              </a:ext>
            </a:extLst>
          </p:cNvPr>
          <p:cNvGraphicFramePr>
            <a:graphicFrameLocks/>
          </p:cNvGraphicFramePr>
          <p:nvPr>
            <p:extLst>
              <p:ext uri="{D42A27DB-BD31-4B8C-83A1-F6EECF244321}">
                <p14:modId xmlns:p14="http://schemas.microsoft.com/office/powerpoint/2010/main" val="722114698"/>
              </p:ext>
            </p:extLst>
          </p:nvPr>
        </p:nvGraphicFramePr>
        <p:xfrm>
          <a:off x="6648226" y="2333065"/>
          <a:ext cx="5464885" cy="33469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908029" y="2025288"/>
            <a:ext cx="5205082" cy="307777"/>
          </a:xfrm>
          <a:prstGeom prst="rect">
            <a:avLst/>
          </a:prstGeom>
          <a:noFill/>
        </p:spPr>
        <p:txBody>
          <a:bodyPr wrap="square" rtlCol="0">
            <a:spAutoFit/>
          </a:bodyPr>
          <a:lstStyle/>
          <a:p>
            <a:r>
              <a:rPr lang="en-US" sz="1400" i="1" dirty="0"/>
              <a:t>Comparison of Data Center Demand Forecast Scenarios, 2015-2040</a:t>
            </a:r>
          </a:p>
        </p:txBody>
      </p:sp>
    </p:spTree>
    <p:extLst>
      <p:ext uri="{BB962C8B-B14F-4D97-AF65-F5344CB8AC3E}">
        <p14:creationId xmlns:p14="http://schemas.microsoft.com/office/powerpoint/2010/main" val="167881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Allocation</a:t>
            </a:r>
            <a:endParaRPr lang="en-US" dirty="0"/>
          </a:p>
        </p:txBody>
      </p:sp>
      <p:sp>
        <p:nvSpPr>
          <p:cNvPr id="3" name="Content Placeholder 2"/>
          <p:cNvSpPr>
            <a:spLocks noGrp="1"/>
          </p:cNvSpPr>
          <p:nvPr>
            <p:ph idx="1"/>
          </p:nvPr>
        </p:nvSpPr>
        <p:spPr/>
        <p:txBody>
          <a:bodyPr/>
          <a:lstStyle/>
          <a:p>
            <a:r>
              <a:rPr lang="en-US" dirty="0" smtClean="0"/>
              <a:t>Countywide Forecasts (low, medium, and high)</a:t>
            </a:r>
          </a:p>
          <a:p>
            <a:pPr lvl="1"/>
            <a:r>
              <a:rPr lang="en-US" dirty="0"/>
              <a:t>Allocation to Policy </a:t>
            </a:r>
            <a:r>
              <a:rPr lang="en-US" dirty="0" smtClean="0"/>
              <a:t>Areas </a:t>
            </a:r>
            <a:endParaRPr lang="en-US" dirty="0" smtClean="0"/>
          </a:p>
          <a:p>
            <a:pPr lvl="2"/>
            <a:r>
              <a:rPr lang="en-US" dirty="0" smtClean="0"/>
              <a:t>3 Metrorail Tax Districts</a:t>
            </a:r>
          </a:p>
          <a:p>
            <a:pPr lvl="1"/>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27</a:t>
            </a:fld>
            <a:endParaRPr lang="en-US" dirty="0"/>
          </a:p>
        </p:txBody>
      </p:sp>
    </p:spTree>
    <p:extLst>
      <p:ext uri="{BB962C8B-B14F-4D97-AF65-F5344CB8AC3E}">
        <p14:creationId xmlns:p14="http://schemas.microsoft.com/office/powerpoint/2010/main" val="263084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Forecasts Will Be Used</a:t>
            </a:r>
            <a:endParaRPr lang="en-US" dirty="0"/>
          </a:p>
        </p:txBody>
      </p:sp>
      <p:sp>
        <p:nvSpPr>
          <p:cNvPr id="2" name="Slide Number Placeholder 1"/>
          <p:cNvSpPr>
            <a:spLocks noGrp="1"/>
          </p:cNvSpPr>
          <p:nvPr>
            <p:ph type="sldNum" sz="quarter" idx="12"/>
          </p:nvPr>
        </p:nvSpPr>
        <p:spPr/>
        <p:txBody>
          <a:bodyPr/>
          <a:lstStyle/>
          <a:p>
            <a:fld id="{64A37166-E528-4BD0-B294-9BAF24C24960}" type="slidenum">
              <a:rPr lang="en-US" smtClean="0"/>
              <a:t>28</a:t>
            </a:fld>
            <a:endParaRPr lang="en-US" dirty="0"/>
          </a:p>
        </p:txBody>
      </p:sp>
      <p:sp>
        <p:nvSpPr>
          <p:cNvPr id="3" name="Rounded Rectangle 2"/>
          <p:cNvSpPr/>
          <p:nvPr/>
        </p:nvSpPr>
        <p:spPr>
          <a:xfrm>
            <a:off x="739731" y="2311680"/>
            <a:ext cx="2784297" cy="2024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Unconstrained </a:t>
            </a:r>
          </a:p>
          <a:p>
            <a:pPr algn="ctr"/>
            <a:r>
              <a:rPr lang="en-US" sz="2800" b="1" dirty="0" smtClean="0"/>
              <a:t>Market Forecasts                </a:t>
            </a:r>
            <a:r>
              <a:rPr lang="en-US" dirty="0" smtClean="0"/>
              <a:t>(maximum forecasted demand)</a:t>
            </a:r>
            <a:endParaRPr lang="en-US" dirty="0"/>
          </a:p>
        </p:txBody>
      </p:sp>
      <p:sp>
        <p:nvSpPr>
          <p:cNvPr id="6" name="Rounded Rectangle 5"/>
          <p:cNvSpPr/>
          <p:nvPr/>
        </p:nvSpPr>
        <p:spPr>
          <a:xfrm>
            <a:off x="4385334" y="2311680"/>
            <a:ext cx="2784297" cy="2024009"/>
          </a:xfrm>
          <a:prstGeom prst="roundRect">
            <a:avLst/>
          </a:prstGeom>
          <a:solidFill>
            <a:srgbClr val="0066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Constrained Preferred Land Use Forecasts </a:t>
            </a:r>
            <a:r>
              <a:rPr lang="en-US" dirty="0" smtClean="0"/>
              <a:t>(identify growth thresholds)</a:t>
            </a:r>
            <a:endParaRPr lang="en-US" dirty="0"/>
          </a:p>
        </p:txBody>
      </p:sp>
      <p:sp>
        <p:nvSpPr>
          <p:cNvPr id="8" name="Rounded Rectangle 7"/>
          <p:cNvSpPr/>
          <p:nvPr/>
        </p:nvSpPr>
        <p:spPr>
          <a:xfrm>
            <a:off x="8185065" y="1534273"/>
            <a:ext cx="2784297" cy="2024009"/>
          </a:xfrm>
          <a:prstGeom prst="roundRect">
            <a:avLst/>
          </a:prstGeom>
          <a:solidFill>
            <a:srgbClr val="0066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Fiscal Modeling </a:t>
            </a:r>
            <a:endParaRPr lang="en-US" dirty="0"/>
          </a:p>
        </p:txBody>
      </p:sp>
      <p:sp>
        <p:nvSpPr>
          <p:cNvPr id="9" name="Rounded Rectangle 8"/>
          <p:cNvSpPr/>
          <p:nvPr/>
        </p:nvSpPr>
        <p:spPr>
          <a:xfrm>
            <a:off x="8185065" y="3875069"/>
            <a:ext cx="2784297" cy="2024009"/>
          </a:xfrm>
          <a:prstGeom prst="roundRect">
            <a:avLst/>
          </a:prstGeom>
          <a:solidFill>
            <a:srgbClr val="0066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Travel Demand Modeling </a:t>
            </a:r>
          </a:p>
        </p:txBody>
      </p:sp>
      <p:cxnSp>
        <p:nvCxnSpPr>
          <p:cNvPr id="7" name="Straight Arrow Connector 6"/>
          <p:cNvCxnSpPr/>
          <p:nvPr/>
        </p:nvCxnSpPr>
        <p:spPr>
          <a:xfrm>
            <a:off x="3719244" y="3323684"/>
            <a:ext cx="575353" cy="0"/>
          </a:xfrm>
          <a:prstGeom prst="straightConnector1">
            <a:avLst/>
          </a:prstGeom>
          <a:ln w="7302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313486" y="2743200"/>
            <a:ext cx="607889" cy="434934"/>
          </a:xfrm>
          <a:prstGeom prst="straightConnector1">
            <a:avLst/>
          </a:prstGeom>
          <a:ln w="73025">
            <a:solidFill>
              <a:srgbClr val="006647"/>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276669" y="3899037"/>
            <a:ext cx="716625" cy="333916"/>
          </a:xfrm>
          <a:prstGeom prst="straightConnector1">
            <a:avLst/>
          </a:prstGeom>
          <a:ln w="73025">
            <a:solidFill>
              <a:srgbClr val="006647"/>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90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504613"/>
            <a:ext cx="5141361" cy="4351338"/>
          </a:xfrm>
        </p:spPr>
        <p:txBody>
          <a:bodyPr>
            <a:normAutofit/>
          </a:bodyPr>
          <a:lstStyle/>
          <a:p>
            <a:pPr marL="514350" indent="-514350">
              <a:buFont typeface="+mj-lt"/>
              <a:buAutoNum type="arabicPeriod"/>
            </a:pPr>
            <a:r>
              <a:rPr lang="en-US" sz="2600" b="1" dirty="0">
                <a:latin typeface="Arial" panose="020B0604020202020204" pitchFamily="34" charset="0"/>
                <a:cs typeface="Arial" panose="020B0604020202020204" pitchFamily="34" charset="0"/>
              </a:rPr>
              <a:t>Market Assessment</a:t>
            </a:r>
          </a:p>
          <a:p>
            <a:pPr marL="914400" lvl="1" indent="-173038">
              <a:buFont typeface="Wingdings" panose="05000000000000000000" pitchFamily="2" charset="2"/>
              <a:buChar char="§"/>
            </a:pPr>
            <a:r>
              <a:rPr lang="en-US" sz="2100" dirty="0"/>
              <a:t>Provides insight into the evolving real estate market</a:t>
            </a:r>
          </a:p>
          <a:p>
            <a:pPr marL="914400" lvl="1" indent="-173038">
              <a:buFont typeface="Wingdings" panose="05000000000000000000" pitchFamily="2" charset="2"/>
              <a:buChar char="§"/>
            </a:pPr>
            <a:r>
              <a:rPr lang="en-US" sz="2100" dirty="0"/>
              <a:t>Considers external forces and internal trends</a:t>
            </a:r>
          </a:p>
          <a:p>
            <a:pPr marL="914400" lvl="1" indent="-173038">
              <a:buFont typeface="Wingdings" panose="05000000000000000000" pitchFamily="2" charset="2"/>
              <a:buChar char="§"/>
            </a:pPr>
            <a:r>
              <a:rPr lang="en-US" sz="2100" dirty="0"/>
              <a:t>Identifies factors that could affect future growth </a:t>
            </a:r>
            <a:r>
              <a:rPr lang="en-US" sz="2100" dirty="0" smtClean="0"/>
              <a:t>patterns</a:t>
            </a:r>
          </a:p>
          <a:p>
            <a:pPr marL="914400" lvl="1" indent="-173038">
              <a:buFont typeface="Wingdings" panose="05000000000000000000" pitchFamily="2" charset="2"/>
              <a:buChar char="§"/>
            </a:pPr>
            <a:r>
              <a:rPr lang="en-US" sz="2100" dirty="0" smtClean="0"/>
              <a:t>Highlights Provided in Foundations Report (March 2017)</a:t>
            </a:r>
            <a:endParaRPr lang="en-US" sz="2100" dirty="0"/>
          </a:p>
          <a:p>
            <a:pPr marL="512762" lvl="1" indent="0">
              <a:buNone/>
            </a:pPr>
            <a:r>
              <a:rPr lang="en-US" sz="2200" dirty="0"/>
              <a:t> </a:t>
            </a:r>
            <a:endParaRPr lang="en-US" sz="2200"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a:t>Market Analysis</a:t>
            </a:r>
          </a:p>
        </p:txBody>
      </p:sp>
      <p:sp>
        <p:nvSpPr>
          <p:cNvPr id="2" name="Slide Number Placeholder 1"/>
          <p:cNvSpPr>
            <a:spLocks noGrp="1"/>
          </p:cNvSpPr>
          <p:nvPr>
            <p:ph type="sldNum" sz="quarter" idx="12"/>
          </p:nvPr>
        </p:nvSpPr>
        <p:spPr/>
        <p:txBody>
          <a:bodyPr/>
          <a:lstStyle/>
          <a:p>
            <a:fld id="{64A37166-E528-4BD0-B294-9BAF24C24960}" type="slidenum">
              <a:rPr lang="en-US" smtClean="0"/>
              <a:t>3</a:t>
            </a:fld>
            <a:endParaRPr lang="en-US" dirty="0"/>
          </a:p>
        </p:txBody>
      </p:sp>
      <p:pic>
        <p:nvPicPr>
          <p:cNvPr id="5" name="Picture 4"/>
          <p:cNvPicPr>
            <a:picLocks noChangeAspect="1"/>
          </p:cNvPicPr>
          <p:nvPr/>
        </p:nvPicPr>
        <p:blipFill>
          <a:blip r:embed="rId3"/>
          <a:stretch>
            <a:fillRect/>
          </a:stretch>
        </p:blipFill>
        <p:spPr>
          <a:xfrm>
            <a:off x="2902275" y="4603650"/>
            <a:ext cx="1264070" cy="1256634"/>
          </a:xfrm>
          <a:prstGeom prst="rect">
            <a:avLst/>
          </a:prstGeom>
        </p:spPr>
      </p:pic>
      <p:sp>
        <p:nvSpPr>
          <p:cNvPr id="6" name="Content Placeholder 2"/>
          <p:cNvSpPr txBox="1">
            <a:spLocks/>
          </p:cNvSpPr>
          <p:nvPr/>
        </p:nvSpPr>
        <p:spPr>
          <a:xfrm>
            <a:off x="6127679" y="1452018"/>
            <a:ext cx="586226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Black" panose="020B0A04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i="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sz="2600" b="1" dirty="0" smtClean="0">
                <a:latin typeface="Arial" panose="020B0604020202020204" pitchFamily="34" charset="0"/>
                <a:cs typeface="Arial" panose="020B0604020202020204" pitchFamily="34" charset="0"/>
              </a:rPr>
              <a:t>Market Forecasts</a:t>
            </a:r>
          </a:p>
          <a:p>
            <a:pPr marL="914400" lvl="1">
              <a:buFont typeface="Wingdings" panose="05000000000000000000" pitchFamily="2" charset="2"/>
              <a:buChar char="§"/>
            </a:pPr>
            <a:r>
              <a:rPr lang="en-US" sz="2100" dirty="0" smtClean="0"/>
              <a:t>Reviews third-party projections</a:t>
            </a:r>
          </a:p>
          <a:p>
            <a:pPr marL="914400" lvl="1">
              <a:buFont typeface="Wingdings" panose="05000000000000000000" pitchFamily="2" charset="2"/>
              <a:buChar char="§"/>
            </a:pPr>
            <a:r>
              <a:rPr lang="en-US" sz="2100" dirty="0" smtClean="0"/>
              <a:t>Projects demand by real estate product type, demonstrating a comprehensive view of what Loudoun can support in the future</a:t>
            </a:r>
          </a:p>
          <a:p>
            <a:pPr marL="914400" lvl="1">
              <a:buFont typeface="Wingdings" panose="05000000000000000000" pitchFamily="2" charset="2"/>
              <a:buChar char="§"/>
            </a:pPr>
            <a:r>
              <a:rPr lang="en-US" sz="2100" dirty="0" smtClean="0"/>
              <a:t>Allocates demand to five policy areas</a:t>
            </a:r>
          </a:p>
          <a:p>
            <a:pPr lvl="1">
              <a:buFont typeface="Wingdings" panose="05000000000000000000" pitchFamily="2" charset="2"/>
              <a:buChar char="§"/>
            </a:pPr>
            <a:endParaRPr lang="en-US" sz="2200" dirty="0"/>
          </a:p>
        </p:txBody>
      </p:sp>
    </p:spTree>
    <p:extLst>
      <p:ext uri="{BB962C8B-B14F-4D97-AF65-F5344CB8AC3E}">
        <p14:creationId xmlns:p14="http://schemas.microsoft.com/office/powerpoint/2010/main" val="387639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 Assessment</a:t>
            </a:r>
          </a:p>
        </p:txBody>
      </p:sp>
      <p:sp>
        <p:nvSpPr>
          <p:cNvPr id="4" name="Slide Number Placeholder 3"/>
          <p:cNvSpPr>
            <a:spLocks noGrp="1"/>
          </p:cNvSpPr>
          <p:nvPr>
            <p:ph type="sldNum" sz="quarter" idx="12"/>
          </p:nvPr>
        </p:nvSpPr>
        <p:spPr/>
        <p:txBody>
          <a:bodyPr/>
          <a:lstStyle/>
          <a:p>
            <a:fld id="{64A37166-E528-4BD0-B294-9BAF24C24960}" type="slidenum">
              <a:rPr lang="en-US" smtClean="0"/>
              <a:t>4</a:t>
            </a:fld>
            <a:endParaRPr lang="en-US" dirty="0"/>
          </a:p>
        </p:txBody>
      </p:sp>
      <p:sp>
        <p:nvSpPr>
          <p:cNvPr id="6" name="Subtitle 5"/>
          <p:cNvSpPr>
            <a:spLocks noGrp="1"/>
          </p:cNvSpPr>
          <p:nvPr>
            <p:ph type="subTitle" idx="1"/>
          </p:nvPr>
        </p:nvSpPr>
        <p:spPr>
          <a:xfrm>
            <a:off x="0" y="3505994"/>
            <a:ext cx="12192000" cy="1655762"/>
          </a:xfrm>
        </p:spPr>
        <p:txBody>
          <a:bodyPr/>
          <a:lstStyle/>
          <a:p>
            <a:r>
              <a:rPr lang="en-US" dirty="0"/>
              <a:t>Informative tool providing insight on the real estate market</a:t>
            </a:r>
          </a:p>
        </p:txBody>
      </p:sp>
      <p:pic>
        <p:nvPicPr>
          <p:cNvPr id="7" name="Picture 6"/>
          <p:cNvPicPr>
            <a:picLocks noChangeAspect="1"/>
          </p:cNvPicPr>
          <p:nvPr/>
        </p:nvPicPr>
        <p:blipFill>
          <a:blip r:embed="rId3"/>
          <a:stretch>
            <a:fillRect/>
          </a:stretch>
        </p:blipFill>
        <p:spPr>
          <a:xfrm>
            <a:off x="10317390" y="2022450"/>
            <a:ext cx="1036410" cy="1030313"/>
          </a:xfrm>
          <a:prstGeom prst="rect">
            <a:avLst/>
          </a:prstGeom>
        </p:spPr>
      </p:pic>
    </p:spTree>
    <p:extLst>
      <p:ext uri="{BB962C8B-B14F-4D97-AF65-F5344CB8AC3E}">
        <p14:creationId xmlns:p14="http://schemas.microsoft.com/office/powerpoint/2010/main" val="4040000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83824" cy="1325563"/>
          </a:xfrm>
        </p:spPr>
        <p:txBody>
          <a:bodyPr/>
          <a:lstStyle/>
          <a:p>
            <a:r>
              <a:rPr lang="en-US" dirty="0"/>
              <a:t>External Forces &amp; Internal Trends</a:t>
            </a:r>
          </a:p>
        </p:txBody>
      </p:sp>
      <p:sp>
        <p:nvSpPr>
          <p:cNvPr id="4" name="Slide Number Placeholder 3"/>
          <p:cNvSpPr>
            <a:spLocks noGrp="1"/>
          </p:cNvSpPr>
          <p:nvPr>
            <p:ph type="sldNum" sz="quarter" idx="12"/>
          </p:nvPr>
        </p:nvSpPr>
        <p:spPr/>
        <p:txBody>
          <a:bodyPr/>
          <a:lstStyle/>
          <a:p>
            <a:fld id="{64A37166-E528-4BD0-B294-9BAF24C24960}" type="slidenum">
              <a:rPr lang="en-US" smtClean="0"/>
              <a:t>5</a:t>
            </a:fld>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2213782"/>
            <a:ext cx="10707624" cy="2776990"/>
          </a:xfrm>
          <a:prstGeom prst="rect">
            <a:avLst/>
          </a:prstGeom>
        </p:spPr>
      </p:pic>
      <p:sp>
        <p:nvSpPr>
          <p:cNvPr id="3" name="Rectangle 2"/>
          <p:cNvSpPr/>
          <p:nvPr/>
        </p:nvSpPr>
        <p:spPr>
          <a:xfrm>
            <a:off x="712381" y="2213782"/>
            <a:ext cx="2062717" cy="1241800"/>
          </a:xfrm>
          <a:prstGeom prst="rect">
            <a:avLst/>
          </a:prstGeom>
          <a:solidFill>
            <a:srgbClr val="D27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12381" y="3455582"/>
            <a:ext cx="2062717" cy="1244009"/>
          </a:xfrm>
          <a:prstGeom prst="rect">
            <a:avLst/>
          </a:prstGeom>
          <a:solidFill>
            <a:srgbClr val="335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12381" y="2270642"/>
            <a:ext cx="2147778" cy="1184940"/>
          </a:xfrm>
          <a:prstGeom prst="rect">
            <a:avLst/>
          </a:prstGeom>
          <a:noFill/>
        </p:spPr>
        <p:txBody>
          <a:bodyPr wrap="square" rtlCol="0">
            <a:spAutoFit/>
          </a:bodyPr>
          <a:lstStyle/>
          <a:p>
            <a:pPr>
              <a:spcAft>
                <a:spcPts val="600"/>
              </a:spcAft>
            </a:pPr>
            <a:r>
              <a:rPr lang="en-US" sz="1400" b="1" dirty="0">
                <a:solidFill>
                  <a:schemeClr val="bg1"/>
                </a:solidFill>
              </a:rPr>
              <a:t>Regional &amp; National Scale</a:t>
            </a:r>
          </a:p>
          <a:p>
            <a:pPr>
              <a:spcAft>
                <a:spcPts val="600"/>
              </a:spcAft>
            </a:pPr>
            <a:r>
              <a:rPr lang="en-US" sz="1400" b="1" dirty="0">
                <a:solidFill>
                  <a:schemeClr val="bg1"/>
                </a:solidFill>
              </a:rPr>
              <a:t>Far-Reaching Impacts</a:t>
            </a:r>
          </a:p>
          <a:p>
            <a:pPr>
              <a:spcAft>
                <a:spcPts val="600"/>
              </a:spcAft>
            </a:pPr>
            <a:r>
              <a:rPr lang="en-US" sz="1400" b="1" dirty="0">
                <a:solidFill>
                  <a:schemeClr val="bg1"/>
                </a:solidFill>
              </a:rPr>
              <a:t>Market and Sector Shifts</a:t>
            </a:r>
          </a:p>
          <a:p>
            <a:pPr>
              <a:spcAft>
                <a:spcPts val="600"/>
              </a:spcAft>
            </a:pPr>
            <a:r>
              <a:rPr lang="en-US" sz="1400" b="1" dirty="0">
                <a:solidFill>
                  <a:schemeClr val="bg1"/>
                </a:solidFill>
              </a:rPr>
              <a:t>Local Trickle-Down Effects</a:t>
            </a:r>
          </a:p>
        </p:txBody>
      </p:sp>
      <p:sp>
        <p:nvSpPr>
          <p:cNvPr id="8" name="TextBox 7"/>
          <p:cNvSpPr txBox="1"/>
          <p:nvPr/>
        </p:nvSpPr>
        <p:spPr>
          <a:xfrm>
            <a:off x="712381" y="3485116"/>
            <a:ext cx="2147778" cy="1184940"/>
          </a:xfrm>
          <a:prstGeom prst="rect">
            <a:avLst/>
          </a:prstGeom>
          <a:noFill/>
        </p:spPr>
        <p:txBody>
          <a:bodyPr wrap="square" rtlCol="0">
            <a:spAutoFit/>
          </a:bodyPr>
          <a:lstStyle/>
          <a:p>
            <a:pPr>
              <a:spcAft>
                <a:spcPts val="600"/>
              </a:spcAft>
            </a:pPr>
            <a:r>
              <a:rPr lang="en-US" sz="1400" b="1" dirty="0">
                <a:solidFill>
                  <a:schemeClr val="bg1"/>
                </a:solidFill>
              </a:rPr>
              <a:t>Local Market Performance</a:t>
            </a:r>
          </a:p>
          <a:p>
            <a:pPr>
              <a:spcAft>
                <a:spcPts val="600"/>
              </a:spcAft>
            </a:pPr>
            <a:r>
              <a:rPr lang="en-US" sz="1400" b="1" dirty="0">
                <a:solidFill>
                  <a:schemeClr val="bg1"/>
                </a:solidFill>
              </a:rPr>
              <a:t>Infrastructure Availability</a:t>
            </a:r>
          </a:p>
          <a:p>
            <a:pPr>
              <a:spcAft>
                <a:spcPts val="600"/>
              </a:spcAft>
            </a:pPr>
            <a:r>
              <a:rPr lang="en-US" sz="1400" b="1" dirty="0">
                <a:solidFill>
                  <a:schemeClr val="bg1"/>
                </a:solidFill>
              </a:rPr>
              <a:t>Unique Economic Anchors</a:t>
            </a:r>
          </a:p>
          <a:p>
            <a:pPr>
              <a:spcAft>
                <a:spcPts val="600"/>
              </a:spcAft>
            </a:pPr>
            <a:r>
              <a:rPr lang="en-US" sz="1400" b="1" dirty="0">
                <a:solidFill>
                  <a:schemeClr val="bg1"/>
                </a:solidFill>
              </a:rPr>
              <a:t>Local Nuances</a:t>
            </a:r>
          </a:p>
        </p:txBody>
      </p:sp>
    </p:spTree>
    <p:extLst>
      <p:ext uri="{BB962C8B-B14F-4D97-AF65-F5344CB8AC3E}">
        <p14:creationId xmlns:p14="http://schemas.microsoft.com/office/powerpoint/2010/main" val="2659476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People</a:t>
            </a:r>
          </a:p>
        </p:txBody>
      </p:sp>
      <p:sp>
        <p:nvSpPr>
          <p:cNvPr id="3" name="Content Placeholder 2"/>
          <p:cNvSpPr>
            <a:spLocks noGrp="1"/>
          </p:cNvSpPr>
          <p:nvPr>
            <p:ph idx="1"/>
          </p:nvPr>
        </p:nvSpPr>
        <p:spPr>
          <a:xfrm>
            <a:off x="838199" y="1590235"/>
            <a:ext cx="6645929" cy="4351338"/>
          </a:xfrm>
        </p:spPr>
        <p:txBody>
          <a:bodyPr/>
          <a:lstStyle/>
          <a:p>
            <a:r>
              <a:rPr lang="en-US" dirty="0"/>
              <a:t>Loudoun’s 373,000+ residents…</a:t>
            </a:r>
          </a:p>
          <a:p>
            <a:pPr lvl="1">
              <a:buFont typeface="Wingdings" panose="05000000000000000000" pitchFamily="2" charset="2"/>
              <a:buChar char="§"/>
            </a:pPr>
            <a:r>
              <a:rPr lang="en-US" sz="2100" dirty="0"/>
              <a:t>Tripled in size over 25 years</a:t>
            </a:r>
          </a:p>
          <a:p>
            <a:pPr lvl="1">
              <a:buFont typeface="Wingdings" panose="05000000000000000000" pitchFamily="2" charset="2"/>
              <a:buChar char="§"/>
            </a:pPr>
            <a:r>
              <a:rPr lang="en-US" sz="2100" dirty="0"/>
              <a:t>Anchor a fast-growing corridor in region</a:t>
            </a:r>
          </a:p>
          <a:p>
            <a:r>
              <a:rPr lang="en-US" sz="2500" dirty="0"/>
              <a:t>Consistent metrics</a:t>
            </a:r>
          </a:p>
          <a:p>
            <a:pPr lvl="1">
              <a:buFont typeface="Wingdings" panose="05000000000000000000" pitchFamily="2" charset="2"/>
              <a:buChar char="§"/>
            </a:pPr>
            <a:r>
              <a:rPr lang="en-US" sz="2100" dirty="0"/>
              <a:t>Growth in Baby Boomers</a:t>
            </a:r>
          </a:p>
          <a:p>
            <a:pPr lvl="1">
              <a:buFont typeface="Wingdings" panose="05000000000000000000" pitchFamily="2" charset="2"/>
              <a:buChar char="§"/>
            </a:pPr>
            <a:r>
              <a:rPr lang="en-US" sz="2100" dirty="0"/>
              <a:t>Increasing wealth</a:t>
            </a:r>
          </a:p>
          <a:p>
            <a:pPr lvl="1">
              <a:buFont typeface="Wingdings" panose="05000000000000000000" pitchFamily="2" charset="2"/>
              <a:buChar char="§"/>
            </a:pPr>
            <a:r>
              <a:rPr lang="en-US" sz="2100" dirty="0"/>
              <a:t>Ethnic diversification</a:t>
            </a:r>
          </a:p>
          <a:p>
            <a:r>
              <a:rPr lang="en-US" sz="2500" dirty="0"/>
              <a:t>Divergent metrics</a:t>
            </a:r>
          </a:p>
          <a:p>
            <a:pPr lvl="1">
              <a:buFont typeface="Wingdings" panose="05000000000000000000" pitchFamily="2" charset="2"/>
              <a:buChar char="§"/>
            </a:pPr>
            <a:r>
              <a:rPr lang="en-US" sz="2100" dirty="0"/>
              <a:t>Large family market</a:t>
            </a:r>
          </a:p>
          <a:p>
            <a:pPr lvl="1">
              <a:buFont typeface="Wingdings" panose="05000000000000000000" pitchFamily="2" charset="2"/>
              <a:buChar char="§"/>
            </a:pPr>
            <a:r>
              <a:rPr lang="en-US" sz="2100" dirty="0"/>
              <a:t>Under-represented by Millennials</a:t>
            </a:r>
          </a:p>
          <a:p>
            <a:pPr lvl="1">
              <a:buFont typeface="Wingdings" panose="05000000000000000000" pitchFamily="2" charset="2"/>
              <a:buChar char="§"/>
            </a:pPr>
            <a:r>
              <a:rPr lang="en-US" sz="2100" dirty="0"/>
              <a:t>Household sizes on the rise</a:t>
            </a:r>
          </a:p>
          <a:p>
            <a:pPr lvl="1">
              <a:buFont typeface="Wingdings" panose="05000000000000000000" pitchFamily="2" charset="2"/>
              <a:buChar char="§"/>
            </a:pPr>
            <a:endParaRPr lang="en-US" sz="2100" dirty="0"/>
          </a:p>
          <a:p>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6</a:t>
            </a:fld>
            <a:endParaRPr lang="en-US" dirty="0"/>
          </a:p>
        </p:txBody>
      </p:sp>
      <p:graphicFrame>
        <p:nvGraphicFramePr>
          <p:cNvPr id="6" name="Chart 5">
            <a:extLst>
              <a:ext uri="{FF2B5EF4-FFF2-40B4-BE49-F238E27FC236}">
                <a16:creationId xmlns:a16="http://schemas.microsoft.com/office/drawing/2014/main" xmlns="" id="{B2060B99-9E08-45C7-829B-9A5DC97E3D40}"/>
              </a:ext>
            </a:extLst>
          </p:cNvPr>
          <p:cNvGraphicFramePr/>
          <p:nvPr>
            <p:extLst>
              <p:ext uri="{D42A27DB-BD31-4B8C-83A1-F6EECF244321}">
                <p14:modId xmlns:p14="http://schemas.microsoft.com/office/powerpoint/2010/main" val="340630352"/>
              </p:ext>
            </p:extLst>
          </p:nvPr>
        </p:nvGraphicFramePr>
        <p:xfrm>
          <a:off x="7484128" y="2180760"/>
          <a:ext cx="4571421" cy="296539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452229" y="1904882"/>
            <a:ext cx="4854149" cy="307777"/>
          </a:xfrm>
          <a:prstGeom prst="rect">
            <a:avLst/>
          </a:prstGeom>
          <a:noFill/>
        </p:spPr>
        <p:txBody>
          <a:bodyPr wrap="square" rtlCol="0">
            <a:spAutoFit/>
          </a:bodyPr>
          <a:lstStyle/>
          <a:p>
            <a:r>
              <a:rPr lang="en-US" sz="1400" i="1" dirty="0"/>
              <a:t>Population Growth Trends, Loudoun County, 1990-2016</a:t>
            </a:r>
          </a:p>
        </p:txBody>
      </p:sp>
    </p:spTree>
    <p:extLst>
      <p:ext uri="{BB962C8B-B14F-4D97-AF65-F5344CB8AC3E}">
        <p14:creationId xmlns:p14="http://schemas.microsoft.com/office/powerpoint/2010/main" val="3474101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Workforce</a:t>
            </a:r>
          </a:p>
        </p:txBody>
      </p:sp>
      <p:sp>
        <p:nvSpPr>
          <p:cNvPr id="3" name="Content Placeholder 2"/>
          <p:cNvSpPr>
            <a:spLocks noGrp="1"/>
          </p:cNvSpPr>
          <p:nvPr>
            <p:ph idx="1"/>
          </p:nvPr>
        </p:nvSpPr>
        <p:spPr>
          <a:xfrm>
            <a:off x="838200" y="1690688"/>
            <a:ext cx="6576588" cy="4351338"/>
          </a:xfrm>
        </p:spPr>
        <p:txBody>
          <a:bodyPr/>
          <a:lstStyle/>
          <a:p>
            <a:r>
              <a:rPr lang="en-US" dirty="0"/>
              <a:t>Not just a bedroom community, hosting +155,000 jobs </a:t>
            </a:r>
          </a:p>
          <a:p>
            <a:r>
              <a:rPr lang="en-US" dirty="0"/>
              <a:t>Local job growth influenced by</a:t>
            </a:r>
          </a:p>
          <a:p>
            <a:pPr lvl="1">
              <a:buFont typeface="Wingdings" panose="05000000000000000000" pitchFamily="2" charset="2"/>
              <a:buChar char="§"/>
            </a:pPr>
            <a:r>
              <a:rPr lang="en-US" dirty="0"/>
              <a:t>Proximity to DC and Dulles</a:t>
            </a:r>
          </a:p>
          <a:p>
            <a:pPr lvl="1">
              <a:buFont typeface="Wingdings" panose="05000000000000000000" pitchFamily="2" charset="2"/>
              <a:buChar char="§"/>
            </a:pPr>
            <a:r>
              <a:rPr lang="en-US" dirty="0"/>
              <a:t>Clustering of tech jobs</a:t>
            </a:r>
          </a:p>
          <a:p>
            <a:pPr lvl="1">
              <a:buFont typeface="Wingdings" panose="05000000000000000000" pitchFamily="2" charset="2"/>
              <a:buChar char="§"/>
            </a:pPr>
            <a:r>
              <a:rPr lang="en-US" dirty="0"/>
              <a:t>Services for households, including education and healthcare</a:t>
            </a:r>
          </a:p>
          <a:p>
            <a:pPr lvl="1">
              <a:buFont typeface="Wingdings" panose="05000000000000000000" pitchFamily="2" charset="2"/>
              <a:buChar char="§"/>
            </a:pPr>
            <a:r>
              <a:rPr lang="en-US" dirty="0"/>
              <a:t>Agritourism</a:t>
            </a:r>
          </a:p>
          <a:p>
            <a:r>
              <a:rPr lang="en-US" sz="2500" dirty="0"/>
              <a:t>Growth has been consistent, with only one year of net loss in 2009</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7</a:t>
            </a:fld>
            <a:endParaRPr lang="en-US" dirty="0"/>
          </a:p>
        </p:txBody>
      </p:sp>
      <p:pic>
        <p:nvPicPr>
          <p:cNvPr id="5" name="Picture 4"/>
          <p:cNvPicPr/>
          <p:nvPr/>
        </p:nvPicPr>
        <p:blipFill>
          <a:blip r:embed="rId3"/>
          <a:stretch>
            <a:fillRect/>
          </a:stretch>
        </p:blipFill>
        <p:spPr>
          <a:xfrm>
            <a:off x="7714307" y="1527811"/>
            <a:ext cx="4114800" cy="4514215"/>
          </a:xfrm>
          <a:prstGeom prst="rect">
            <a:avLst/>
          </a:prstGeom>
        </p:spPr>
      </p:pic>
      <p:sp>
        <p:nvSpPr>
          <p:cNvPr id="6" name="TextBox 5"/>
          <p:cNvSpPr txBox="1"/>
          <p:nvPr/>
        </p:nvSpPr>
        <p:spPr>
          <a:xfrm>
            <a:off x="7714307" y="3526300"/>
            <a:ext cx="1318482" cy="523220"/>
          </a:xfrm>
          <a:prstGeom prst="rect">
            <a:avLst/>
          </a:prstGeom>
          <a:solidFill>
            <a:schemeClr val="bg1"/>
          </a:solidFill>
        </p:spPr>
        <p:txBody>
          <a:bodyPr wrap="square" rtlCol="0">
            <a:spAutoFit/>
          </a:bodyPr>
          <a:lstStyle/>
          <a:p>
            <a:r>
              <a:rPr lang="en-US" sz="1400" dirty="0">
                <a:latin typeface="Arial Black" panose="020B0A04020102020204" pitchFamily="34" charset="0"/>
              </a:rPr>
              <a:t>Tech </a:t>
            </a:r>
          </a:p>
          <a:p>
            <a:r>
              <a:rPr lang="en-US" sz="1400" dirty="0">
                <a:latin typeface="Arial Black" panose="020B0A04020102020204" pitchFamily="34" charset="0"/>
              </a:rPr>
              <a:t>Job Market</a:t>
            </a:r>
          </a:p>
        </p:txBody>
      </p:sp>
    </p:spTree>
    <p:extLst>
      <p:ext uri="{BB962C8B-B14F-4D97-AF65-F5344CB8AC3E}">
        <p14:creationId xmlns:p14="http://schemas.microsoft.com/office/powerpoint/2010/main" val="20648226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Place </a:t>
            </a:r>
            <a:r>
              <a:rPr lang="en-US" dirty="0">
                <a:solidFill>
                  <a:schemeClr val="accent1"/>
                </a:solidFill>
              </a:rPr>
              <a:t>|</a:t>
            </a:r>
            <a:r>
              <a:rPr lang="en-US" dirty="0"/>
              <a:t> </a:t>
            </a:r>
            <a:r>
              <a:rPr lang="en-US" sz="4000" dirty="0">
                <a:solidFill>
                  <a:schemeClr val="accent1"/>
                </a:solidFill>
              </a:rPr>
              <a:t>Residential</a:t>
            </a:r>
            <a:endParaRPr lang="en-US" dirty="0">
              <a:solidFill>
                <a:schemeClr val="accent1"/>
              </a:solidFill>
            </a:endParaRPr>
          </a:p>
        </p:txBody>
      </p:sp>
      <p:sp>
        <p:nvSpPr>
          <p:cNvPr id="3" name="Content Placeholder 2"/>
          <p:cNvSpPr>
            <a:spLocks noGrp="1"/>
          </p:cNvSpPr>
          <p:nvPr>
            <p:ph idx="1"/>
          </p:nvPr>
        </p:nvSpPr>
        <p:spPr>
          <a:xfrm>
            <a:off x="838200" y="1690688"/>
            <a:ext cx="5571654" cy="4351338"/>
          </a:xfrm>
        </p:spPr>
        <p:txBody>
          <a:bodyPr/>
          <a:lstStyle/>
          <a:p>
            <a:r>
              <a:rPr lang="en-US" dirty="0"/>
              <a:t>Housing stock more than doubled since 2000</a:t>
            </a:r>
          </a:p>
          <a:p>
            <a:r>
              <a:rPr lang="en-US" dirty="0"/>
              <a:t>Single-family detached dominant housing product</a:t>
            </a:r>
          </a:p>
          <a:p>
            <a:pPr lvl="1">
              <a:buFont typeface="Wingdings" panose="05000000000000000000" pitchFamily="2" charset="2"/>
              <a:buChar char="§"/>
            </a:pPr>
            <a:r>
              <a:rPr lang="en-US" dirty="0"/>
              <a:t>Response to family market</a:t>
            </a:r>
          </a:p>
          <a:p>
            <a:pPr lvl="1">
              <a:buFont typeface="Wingdings" panose="05000000000000000000" pitchFamily="2" charset="2"/>
              <a:buChar char="§"/>
            </a:pPr>
            <a:r>
              <a:rPr lang="en-US" dirty="0"/>
              <a:t>High median value per unit</a:t>
            </a:r>
          </a:p>
          <a:p>
            <a:r>
              <a:rPr lang="en-US" dirty="0"/>
              <a:t>Demand for apartments has outpaced supply</a:t>
            </a:r>
          </a:p>
          <a:p>
            <a:pPr lvl="1">
              <a:buFont typeface="Wingdings" panose="05000000000000000000" pitchFamily="2" charset="2"/>
              <a:buChar char="§"/>
            </a:pPr>
            <a:r>
              <a:rPr lang="en-US" dirty="0"/>
              <a:t>Vacancy </a:t>
            </a:r>
          </a:p>
          <a:p>
            <a:pPr lvl="1">
              <a:buFont typeface="Wingdings" panose="05000000000000000000" pitchFamily="2" charset="2"/>
              <a:buChar char="§"/>
            </a:pPr>
            <a:r>
              <a:rPr lang="en-US" dirty="0"/>
              <a:t>Rents</a:t>
            </a:r>
          </a:p>
          <a:p>
            <a:pPr lvl="1">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64A37166-E528-4BD0-B294-9BAF24C24960}" type="slidenum">
              <a:rPr lang="en-US" smtClean="0"/>
              <a:t>8</a:t>
            </a:fld>
            <a:endParaRPr lang="en-US" dirty="0"/>
          </a:p>
        </p:txBody>
      </p:sp>
      <p:sp>
        <p:nvSpPr>
          <p:cNvPr id="5" name="Arrow: Down 4"/>
          <p:cNvSpPr/>
          <p:nvPr/>
        </p:nvSpPr>
        <p:spPr>
          <a:xfrm>
            <a:off x="2879003" y="5157109"/>
            <a:ext cx="380245" cy="253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Down 6"/>
          <p:cNvSpPr/>
          <p:nvPr/>
        </p:nvSpPr>
        <p:spPr>
          <a:xfrm rot="10800000">
            <a:off x="2507811" y="5541883"/>
            <a:ext cx="380245" cy="253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hart 7">
            <a:extLst>
              <a:ext uri="{FF2B5EF4-FFF2-40B4-BE49-F238E27FC236}">
                <a16:creationId xmlns:a16="http://schemas.microsoft.com/office/drawing/2014/main" xmlns="" id="{1F5A134A-A4E5-4661-96B1-43EC9F595D73}"/>
              </a:ext>
            </a:extLst>
          </p:cNvPr>
          <p:cNvGraphicFramePr/>
          <p:nvPr>
            <p:extLst>
              <p:ext uri="{D42A27DB-BD31-4B8C-83A1-F6EECF244321}">
                <p14:modId xmlns:p14="http://schemas.microsoft.com/office/powerpoint/2010/main" val="3075858034"/>
              </p:ext>
            </p:extLst>
          </p:nvPr>
        </p:nvGraphicFramePr>
        <p:xfrm>
          <a:off x="6409854" y="1989438"/>
          <a:ext cx="5576200" cy="342116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647935" y="1749050"/>
            <a:ext cx="4854149" cy="307777"/>
          </a:xfrm>
          <a:prstGeom prst="rect">
            <a:avLst/>
          </a:prstGeom>
          <a:noFill/>
        </p:spPr>
        <p:txBody>
          <a:bodyPr wrap="square" rtlCol="0">
            <a:spAutoFit/>
          </a:bodyPr>
          <a:lstStyle/>
          <a:p>
            <a:r>
              <a:rPr lang="en-US" sz="1400" i="1" dirty="0"/>
              <a:t>Comparison of Median Home Value, 2007-2017v</a:t>
            </a:r>
          </a:p>
        </p:txBody>
      </p:sp>
    </p:spTree>
    <p:extLst>
      <p:ext uri="{BB962C8B-B14F-4D97-AF65-F5344CB8AC3E}">
        <p14:creationId xmlns:p14="http://schemas.microsoft.com/office/powerpoint/2010/main" val="781090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Place </a:t>
            </a:r>
            <a:r>
              <a:rPr lang="en-US" dirty="0">
                <a:solidFill>
                  <a:schemeClr val="accent1"/>
                </a:solidFill>
              </a:rPr>
              <a:t>|</a:t>
            </a:r>
            <a:r>
              <a:rPr lang="en-US" dirty="0"/>
              <a:t> </a:t>
            </a:r>
            <a:r>
              <a:rPr lang="en-US" sz="4000" dirty="0">
                <a:solidFill>
                  <a:schemeClr val="accent1"/>
                </a:solidFill>
              </a:rPr>
              <a:t>Retail</a:t>
            </a:r>
            <a:endParaRPr lang="en-US" dirty="0">
              <a:solidFill>
                <a:schemeClr val="accent1"/>
              </a:solidFill>
            </a:endParaRPr>
          </a:p>
        </p:txBody>
      </p:sp>
      <p:sp>
        <p:nvSpPr>
          <p:cNvPr id="3" name="Content Placeholder 2"/>
          <p:cNvSpPr>
            <a:spLocks noGrp="1"/>
          </p:cNvSpPr>
          <p:nvPr>
            <p:ph idx="1"/>
          </p:nvPr>
        </p:nvSpPr>
        <p:spPr>
          <a:xfrm>
            <a:off x="838200" y="1690688"/>
            <a:ext cx="10752438" cy="4351338"/>
          </a:xfrm>
        </p:spPr>
        <p:txBody>
          <a:bodyPr/>
          <a:lstStyle/>
          <a:p>
            <a:r>
              <a:rPr lang="en-US" dirty="0"/>
              <a:t>Highly evolving</a:t>
            </a:r>
          </a:p>
          <a:p>
            <a:r>
              <a:rPr lang="en-US" dirty="0"/>
              <a:t>Second-most active sector (by building permits)</a:t>
            </a:r>
          </a:p>
          <a:p>
            <a:r>
              <a:rPr lang="en-US" dirty="0"/>
              <a:t>Average shopping center vacancy is 4.0%, rents are on the rise</a:t>
            </a:r>
          </a:p>
          <a:p>
            <a:r>
              <a:rPr lang="en-US" dirty="0"/>
              <a:t>Retail performance varies, and is influenced by</a:t>
            </a:r>
          </a:p>
          <a:p>
            <a:pPr lvl="1">
              <a:buFont typeface="Wingdings" panose="05000000000000000000" pitchFamily="2" charset="2"/>
              <a:buChar char="§"/>
            </a:pPr>
            <a:r>
              <a:rPr lang="en-US" dirty="0"/>
              <a:t>Location</a:t>
            </a:r>
          </a:p>
          <a:p>
            <a:pPr lvl="1">
              <a:buFont typeface="Wingdings" panose="05000000000000000000" pitchFamily="2" charset="2"/>
              <a:buChar char="§"/>
            </a:pPr>
            <a:r>
              <a:rPr lang="en-US" dirty="0"/>
              <a:t>Year constructed</a:t>
            </a:r>
          </a:p>
          <a:p>
            <a:pPr lvl="1">
              <a:buFont typeface="Wingdings" panose="05000000000000000000" pitchFamily="2" charset="2"/>
              <a:buChar char="§"/>
            </a:pPr>
            <a:r>
              <a:rPr lang="en-US" dirty="0"/>
              <a:t>Type of center</a:t>
            </a:r>
          </a:p>
        </p:txBody>
      </p:sp>
      <p:sp>
        <p:nvSpPr>
          <p:cNvPr id="4" name="Slide Number Placeholder 3"/>
          <p:cNvSpPr>
            <a:spLocks noGrp="1"/>
          </p:cNvSpPr>
          <p:nvPr>
            <p:ph type="sldNum" sz="quarter" idx="12"/>
          </p:nvPr>
        </p:nvSpPr>
        <p:spPr/>
        <p:txBody>
          <a:bodyPr/>
          <a:lstStyle/>
          <a:p>
            <a:fld id="{64A37166-E528-4BD0-B294-9BAF24C24960}" type="slidenum">
              <a:rPr lang="en-US" smtClean="0"/>
              <a:t>9</a:t>
            </a:fld>
            <a:endParaRPr lang="en-US" dirty="0"/>
          </a:p>
        </p:txBody>
      </p:sp>
    </p:spTree>
    <p:extLst>
      <p:ext uri="{BB962C8B-B14F-4D97-AF65-F5344CB8AC3E}">
        <p14:creationId xmlns:p14="http://schemas.microsoft.com/office/powerpoint/2010/main" val="175998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Loudoun County Colors">
      <a:dk1>
        <a:srgbClr val="006647"/>
      </a:dk1>
      <a:lt1>
        <a:srgbClr val="FFFFFF"/>
      </a:lt1>
      <a:dk2>
        <a:srgbClr val="44546A"/>
      </a:dk2>
      <a:lt2>
        <a:srgbClr val="E7E6E6"/>
      </a:lt2>
      <a:accent1>
        <a:srgbClr val="FFA400"/>
      </a:accent1>
      <a:accent2>
        <a:srgbClr val="006647"/>
      </a:accent2>
      <a:accent3>
        <a:srgbClr val="A5A5A5"/>
      </a:accent3>
      <a:accent4>
        <a:srgbClr val="00A3DF"/>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3123</Words>
  <Application>Microsoft Office PowerPoint</Application>
  <PresentationFormat>Custom</PresentationFormat>
  <Paragraphs>378</Paragraphs>
  <Slides>28</Slides>
  <Notes>26</Notes>
  <HiddenSlides>8</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Stakeholder Committee Market Analysis Briefing</vt:lpstr>
      <vt:lpstr>Market Analysis</vt:lpstr>
      <vt:lpstr>Market Assessment</vt:lpstr>
      <vt:lpstr>External Forces &amp; Internal Trends</vt:lpstr>
      <vt:lpstr>Understanding People</vt:lpstr>
      <vt:lpstr>Understanding Workforce</vt:lpstr>
      <vt:lpstr>Understanding Place | Residential</vt:lpstr>
      <vt:lpstr>Understanding Place | Retail</vt:lpstr>
      <vt:lpstr>Understanding Place | Office</vt:lpstr>
      <vt:lpstr>Understanding Place | Industrial</vt:lpstr>
      <vt:lpstr>Market Forecasts</vt:lpstr>
      <vt:lpstr>The forecasts are…</vt:lpstr>
      <vt:lpstr>The forecasts are not…</vt:lpstr>
      <vt:lpstr>The Role of the Market Forecasts</vt:lpstr>
      <vt:lpstr>Third-Party Forecast Review </vt:lpstr>
      <vt:lpstr>2040 Forecasts (low, medium, high)</vt:lpstr>
      <vt:lpstr>Population Forecasts</vt:lpstr>
      <vt:lpstr>Employment Forecasts</vt:lpstr>
      <vt:lpstr>Demand Forecasts | Residential</vt:lpstr>
      <vt:lpstr>Demand Forecasts | Residential</vt:lpstr>
      <vt:lpstr>Demand Forecasts | Retail</vt:lpstr>
      <vt:lpstr>Demand Forecasts | Hospitality</vt:lpstr>
      <vt:lpstr>Demand Forecasts | Office</vt:lpstr>
      <vt:lpstr>Demand Forecasts | Industrial</vt:lpstr>
      <vt:lpstr>Demand Forecasts | Data Centers</vt:lpstr>
      <vt:lpstr>Geographic Allocation</vt:lpstr>
      <vt:lpstr>How Forecasts Will Be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May</dc:creator>
  <cp:lastModifiedBy>Leigh Anne King</cp:lastModifiedBy>
  <cp:revision>376</cp:revision>
  <cp:lastPrinted>2016-12-13T16:48:53Z</cp:lastPrinted>
  <dcterms:created xsi:type="dcterms:W3CDTF">2016-10-03T19:36:57Z</dcterms:created>
  <dcterms:modified xsi:type="dcterms:W3CDTF">2018-01-22T18:35:17Z</dcterms:modified>
</cp:coreProperties>
</file>