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5" r:id="rId3"/>
    <p:sldId id="267" r:id="rId4"/>
    <p:sldId id="268" r:id="rId5"/>
    <p:sldId id="270" r:id="rId6"/>
    <p:sldId id="273" r:id="rId7"/>
    <p:sldId id="274" r:id="rId8"/>
    <p:sldId id="275" r:id="rId9"/>
    <p:sldId id="271" r:id="rId10"/>
    <p:sldId id="272" r:id="rId11"/>
    <p:sldId id="276" r:id="rId1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146" autoAdjust="0"/>
  </p:normalViewPr>
  <p:slideViewPr>
    <p:cSldViewPr snapToGrid="0">
      <p:cViewPr varScale="1">
        <p:scale>
          <a:sx n="48" d="100"/>
          <a:sy n="48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1388A-E981-45E6-BD69-CCB58032681D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AF96717B-EC87-4EB0-9D7E-217BA5D1329D}">
      <dgm:prSet phldrT="[Text]" custT="1"/>
      <dgm:spPr/>
      <dgm:t>
        <a:bodyPr anchor="t"/>
        <a:lstStyle/>
        <a:p>
          <a:endParaRPr lang="en-US" sz="1800" dirty="0" smtClean="0"/>
        </a:p>
        <a:p>
          <a:endParaRPr lang="en-US" sz="1800" dirty="0" smtClean="0"/>
        </a:p>
        <a:p>
          <a:endParaRPr lang="en-US" sz="1800" dirty="0" smtClean="0"/>
        </a:p>
        <a:p>
          <a:r>
            <a:rPr lang="en-US" sz="2800" b="1" dirty="0" smtClean="0"/>
            <a:t>Unconstrained Market </a:t>
          </a:r>
          <a:r>
            <a:rPr lang="en-US" sz="2800" b="1" dirty="0" smtClean="0"/>
            <a:t>Forecasts: </a:t>
          </a:r>
        </a:p>
        <a:p>
          <a:r>
            <a:rPr lang="en-US" sz="2800" b="1" u="sng" dirty="0" smtClean="0"/>
            <a:t>DEMAND</a:t>
          </a:r>
          <a:endParaRPr lang="en-US" sz="2800" b="1" dirty="0" smtClean="0"/>
        </a:p>
        <a:p>
          <a:endParaRPr lang="en-US" sz="1800" dirty="0" smtClean="0"/>
        </a:p>
        <a:p>
          <a:endParaRPr lang="en-US" sz="1800" dirty="0" smtClean="0"/>
        </a:p>
      </dgm:t>
    </dgm:pt>
    <dgm:pt modelId="{9AAAF067-0710-4536-AF8C-E2A92C414C73}" type="parTrans" cxnId="{6A24CF45-07EB-4393-B664-B981126305FE}">
      <dgm:prSet/>
      <dgm:spPr/>
      <dgm:t>
        <a:bodyPr/>
        <a:lstStyle/>
        <a:p>
          <a:endParaRPr lang="en-US"/>
        </a:p>
      </dgm:t>
    </dgm:pt>
    <dgm:pt modelId="{BCC07CB7-F6A9-4F41-9E96-4ACC44F3AD0A}" type="sibTrans" cxnId="{6A24CF45-07EB-4393-B664-B981126305FE}">
      <dgm:prSet/>
      <dgm:spPr/>
      <dgm:t>
        <a:bodyPr/>
        <a:lstStyle/>
        <a:p>
          <a:endParaRPr lang="en-US"/>
        </a:p>
      </dgm:t>
    </dgm:pt>
    <dgm:pt modelId="{21AD3A7B-DC64-42AE-8AA5-C3F8CED407C0}">
      <dgm:prSet phldrT="[Text]" custT="1"/>
      <dgm:spPr/>
      <dgm:t>
        <a:bodyPr/>
        <a:lstStyle/>
        <a:p>
          <a:r>
            <a:rPr lang="en-US" sz="2800" b="1" dirty="0" smtClean="0"/>
            <a:t> Fiscal and Transportation Modeling: </a:t>
          </a:r>
          <a:endParaRPr lang="en-US" sz="2800" b="1" dirty="0" smtClean="0"/>
        </a:p>
        <a:p>
          <a:r>
            <a:rPr lang="en-US" sz="2800" b="1" u="sng" dirty="0" smtClean="0"/>
            <a:t>RESULTS</a:t>
          </a:r>
          <a:endParaRPr lang="en-US" sz="2800" b="1" dirty="0" smtClean="0"/>
        </a:p>
      </dgm:t>
    </dgm:pt>
    <dgm:pt modelId="{5E2FB72B-6864-49BE-BE5F-9B50495BF78C}" type="parTrans" cxnId="{3DF54CAC-5485-4041-A122-741B0207DC79}">
      <dgm:prSet/>
      <dgm:spPr/>
      <dgm:t>
        <a:bodyPr/>
        <a:lstStyle/>
        <a:p>
          <a:endParaRPr lang="en-US"/>
        </a:p>
      </dgm:t>
    </dgm:pt>
    <dgm:pt modelId="{BEF162DD-8029-41C4-AF16-44F332AFEA90}" type="sibTrans" cxnId="{3DF54CAC-5485-4041-A122-741B0207DC79}">
      <dgm:prSet/>
      <dgm:spPr/>
      <dgm:t>
        <a:bodyPr/>
        <a:lstStyle/>
        <a:p>
          <a:endParaRPr lang="en-US"/>
        </a:p>
      </dgm:t>
    </dgm:pt>
    <dgm:pt modelId="{497BB48D-56E0-4889-84A7-7DDB7DCDF5B6}">
      <dgm:prSet phldrT="[Text]" custT="1"/>
      <dgm:spPr/>
      <dgm:t>
        <a:bodyPr/>
        <a:lstStyle/>
        <a:p>
          <a:pPr algn="ctr"/>
          <a:r>
            <a:rPr lang="en-US" sz="2800" b="1" dirty="0" smtClean="0"/>
            <a:t>Constrained Forecasts:</a:t>
          </a:r>
          <a:endParaRPr lang="en-US" sz="2800" b="1" dirty="0" smtClean="0"/>
        </a:p>
        <a:p>
          <a:pPr algn="ctr"/>
          <a:r>
            <a:rPr lang="en-US" sz="2800" b="1" u="sng" dirty="0" smtClean="0"/>
            <a:t>SUPPLY</a:t>
          </a:r>
          <a:endParaRPr lang="en-US" sz="2800" b="1" dirty="0" smtClean="0"/>
        </a:p>
        <a:p>
          <a:pPr algn="l"/>
          <a:endParaRPr lang="en-US" sz="1800" dirty="0" smtClean="0"/>
        </a:p>
      </dgm:t>
    </dgm:pt>
    <dgm:pt modelId="{F6E1CE7A-3F9B-42EE-A723-8577A52730BE}" type="sibTrans" cxnId="{B8CED2AD-7E24-49B8-B6CB-741F8ED2716C}">
      <dgm:prSet/>
      <dgm:spPr/>
      <dgm:t>
        <a:bodyPr/>
        <a:lstStyle/>
        <a:p>
          <a:endParaRPr lang="en-US"/>
        </a:p>
      </dgm:t>
    </dgm:pt>
    <dgm:pt modelId="{506BBA92-9F74-4838-B078-E6128CD29EA7}" type="parTrans" cxnId="{B8CED2AD-7E24-49B8-B6CB-741F8ED2716C}">
      <dgm:prSet/>
      <dgm:spPr/>
      <dgm:t>
        <a:bodyPr/>
        <a:lstStyle/>
        <a:p>
          <a:endParaRPr lang="en-US"/>
        </a:p>
      </dgm:t>
    </dgm:pt>
    <dgm:pt modelId="{780AC8E2-2D23-46A8-BD04-A8AC33ADD378}" type="pres">
      <dgm:prSet presAssocID="{0EA1388A-E981-45E6-BD69-CCB58032681D}" presName="Name0" presStyleCnt="0">
        <dgm:presLayoutVars>
          <dgm:dir/>
          <dgm:resizeHandles val="exact"/>
        </dgm:presLayoutVars>
      </dgm:prSet>
      <dgm:spPr/>
    </dgm:pt>
    <dgm:pt modelId="{5706DC9B-2F40-4C48-A8B4-12F24A31467D}" type="pres">
      <dgm:prSet presAssocID="{AF96717B-EC87-4EB0-9D7E-217BA5D1329D}" presName="node" presStyleLbl="node1" presStyleIdx="0" presStyleCnt="3" custScaleY="215692" custLinFactNeighborX="-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0F12E-3014-46CD-A052-AD626BFA479B}" type="pres">
      <dgm:prSet presAssocID="{BCC07CB7-F6A9-4F41-9E96-4ACC44F3AD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1CF03B-39C7-4569-B40E-C616BBDCF840}" type="pres">
      <dgm:prSet presAssocID="{BCC07CB7-F6A9-4F41-9E96-4ACC44F3AD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9D00C8E-D140-4967-AFF8-1F83C93C1B3C}" type="pres">
      <dgm:prSet presAssocID="{497BB48D-56E0-4889-84A7-7DDB7DCDF5B6}" presName="node" presStyleLbl="node1" presStyleIdx="1" presStyleCnt="3" custScaleX="114625" custScaleY="213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46BE1-78DB-4791-9130-70774DADD1EC}" type="pres">
      <dgm:prSet presAssocID="{F6E1CE7A-3F9B-42EE-A723-8577A52730B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17AECA-5DAA-4F40-905C-EE81D20AF925}" type="pres">
      <dgm:prSet presAssocID="{F6E1CE7A-3F9B-42EE-A723-8577A52730B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1F9EE7-21A6-4E43-97E2-AAF14D9AE7E0}" type="pres">
      <dgm:prSet presAssocID="{21AD3A7B-DC64-42AE-8AA5-C3F8CED407C0}" presName="node" presStyleLbl="node1" presStyleIdx="2" presStyleCnt="3" custScaleX="123167" custScaleY="215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A97AC-ADAF-40EE-B7B1-5A062856D93F}" type="presOf" srcId="{AF96717B-EC87-4EB0-9D7E-217BA5D1329D}" destId="{5706DC9B-2F40-4C48-A8B4-12F24A31467D}" srcOrd="0" destOrd="0" presId="urn:microsoft.com/office/officeart/2005/8/layout/process1"/>
    <dgm:cxn modelId="{4DDC4E45-5983-4067-AD81-2F134C68CC76}" type="presOf" srcId="{F6E1CE7A-3F9B-42EE-A723-8577A52730BE}" destId="{5DF46BE1-78DB-4791-9130-70774DADD1EC}" srcOrd="0" destOrd="0" presId="urn:microsoft.com/office/officeart/2005/8/layout/process1"/>
    <dgm:cxn modelId="{B8CED2AD-7E24-49B8-B6CB-741F8ED2716C}" srcId="{0EA1388A-E981-45E6-BD69-CCB58032681D}" destId="{497BB48D-56E0-4889-84A7-7DDB7DCDF5B6}" srcOrd="1" destOrd="0" parTransId="{506BBA92-9F74-4838-B078-E6128CD29EA7}" sibTransId="{F6E1CE7A-3F9B-42EE-A723-8577A52730BE}"/>
    <dgm:cxn modelId="{64E6BD35-135B-49C6-9574-5203DF32A6FF}" type="presOf" srcId="{21AD3A7B-DC64-42AE-8AA5-C3F8CED407C0}" destId="{C41F9EE7-21A6-4E43-97E2-AAF14D9AE7E0}" srcOrd="0" destOrd="0" presId="urn:microsoft.com/office/officeart/2005/8/layout/process1"/>
    <dgm:cxn modelId="{E5BBCD58-F1E7-4F9D-A3B9-BD1D5D25834E}" type="presOf" srcId="{497BB48D-56E0-4889-84A7-7DDB7DCDF5B6}" destId="{49D00C8E-D140-4967-AFF8-1F83C93C1B3C}" srcOrd="0" destOrd="0" presId="urn:microsoft.com/office/officeart/2005/8/layout/process1"/>
    <dgm:cxn modelId="{0C371848-6EC6-40E7-939D-F6368ACB39C3}" type="presOf" srcId="{BCC07CB7-F6A9-4F41-9E96-4ACC44F3AD0A}" destId="{4F1CF03B-39C7-4569-B40E-C616BBDCF840}" srcOrd="1" destOrd="0" presId="urn:microsoft.com/office/officeart/2005/8/layout/process1"/>
    <dgm:cxn modelId="{6A24CF45-07EB-4393-B664-B981126305FE}" srcId="{0EA1388A-E981-45E6-BD69-CCB58032681D}" destId="{AF96717B-EC87-4EB0-9D7E-217BA5D1329D}" srcOrd="0" destOrd="0" parTransId="{9AAAF067-0710-4536-AF8C-E2A92C414C73}" sibTransId="{BCC07CB7-F6A9-4F41-9E96-4ACC44F3AD0A}"/>
    <dgm:cxn modelId="{0D304522-6A50-4D42-B208-2BFD7AEFC0D9}" type="presOf" srcId="{F6E1CE7A-3F9B-42EE-A723-8577A52730BE}" destId="{9F17AECA-5DAA-4F40-905C-EE81D20AF925}" srcOrd="1" destOrd="0" presId="urn:microsoft.com/office/officeart/2005/8/layout/process1"/>
    <dgm:cxn modelId="{6E7B365F-497C-4CA1-8C33-D5062C027287}" type="presOf" srcId="{BCC07CB7-F6A9-4F41-9E96-4ACC44F3AD0A}" destId="{DF10F12E-3014-46CD-A052-AD626BFA479B}" srcOrd="0" destOrd="0" presId="urn:microsoft.com/office/officeart/2005/8/layout/process1"/>
    <dgm:cxn modelId="{3DF54CAC-5485-4041-A122-741B0207DC79}" srcId="{0EA1388A-E981-45E6-BD69-CCB58032681D}" destId="{21AD3A7B-DC64-42AE-8AA5-C3F8CED407C0}" srcOrd="2" destOrd="0" parTransId="{5E2FB72B-6864-49BE-BE5F-9B50495BF78C}" sibTransId="{BEF162DD-8029-41C4-AF16-44F332AFEA90}"/>
    <dgm:cxn modelId="{CA1B3A49-4692-4B0B-A732-BFA0DD8B2635}" type="presOf" srcId="{0EA1388A-E981-45E6-BD69-CCB58032681D}" destId="{780AC8E2-2D23-46A8-BD04-A8AC33ADD378}" srcOrd="0" destOrd="0" presId="urn:microsoft.com/office/officeart/2005/8/layout/process1"/>
    <dgm:cxn modelId="{A13762B2-6055-486A-BA3C-637E1DCBAD09}" type="presParOf" srcId="{780AC8E2-2D23-46A8-BD04-A8AC33ADD378}" destId="{5706DC9B-2F40-4C48-A8B4-12F24A31467D}" srcOrd="0" destOrd="0" presId="urn:microsoft.com/office/officeart/2005/8/layout/process1"/>
    <dgm:cxn modelId="{F8A45759-E020-4F2C-8E4E-2EC9B2CA25C3}" type="presParOf" srcId="{780AC8E2-2D23-46A8-BD04-A8AC33ADD378}" destId="{DF10F12E-3014-46CD-A052-AD626BFA479B}" srcOrd="1" destOrd="0" presId="urn:microsoft.com/office/officeart/2005/8/layout/process1"/>
    <dgm:cxn modelId="{16CEE6AB-8EF9-414B-B6B3-853A9B579096}" type="presParOf" srcId="{DF10F12E-3014-46CD-A052-AD626BFA479B}" destId="{4F1CF03B-39C7-4569-B40E-C616BBDCF840}" srcOrd="0" destOrd="0" presId="urn:microsoft.com/office/officeart/2005/8/layout/process1"/>
    <dgm:cxn modelId="{DDE5730E-747F-4893-AC3C-F4449CF99028}" type="presParOf" srcId="{780AC8E2-2D23-46A8-BD04-A8AC33ADD378}" destId="{49D00C8E-D140-4967-AFF8-1F83C93C1B3C}" srcOrd="2" destOrd="0" presId="urn:microsoft.com/office/officeart/2005/8/layout/process1"/>
    <dgm:cxn modelId="{CC0451A0-B370-4423-8A7D-4FDD77C8550D}" type="presParOf" srcId="{780AC8E2-2D23-46A8-BD04-A8AC33ADD378}" destId="{5DF46BE1-78DB-4791-9130-70774DADD1EC}" srcOrd="3" destOrd="0" presId="urn:microsoft.com/office/officeart/2005/8/layout/process1"/>
    <dgm:cxn modelId="{A2B9AB4A-C6B3-47EB-8511-61B0D249B784}" type="presParOf" srcId="{5DF46BE1-78DB-4791-9130-70774DADD1EC}" destId="{9F17AECA-5DAA-4F40-905C-EE81D20AF925}" srcOrd="0" destOrd="0" presId="urn:microsoft.com/office/officeart/2005/8/layout/process1"/>
    <dgm:cxn modelId="{030C2724-C83B-43C0-93B3-6B4A6089B937}" type="presParOf" srcId="{780AC8E2-2D23-46A8-BD04-A8AC33ADD378}" destId="{C41F9EE7-21A6-4E43-97E2-AAF14D9AE7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6DC9B-2F40-4C48-A8B4-12F24A31467D}">
      <dsp:nvSpPr>
        <dsp:cNvPr id="0" name=""/>
        <dsp:cNvSpPr/>
      </dsp:nvSpPr>
      <dsp:spPr>
        <a:xfrm>
          <a:off x="0" y="0"/>
          <a:ext cx="2513482" cy="4813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Unconstrained Market </a:t>
          </a:r>
          <a:r>
            <a:rPr lang="en-US" sz="2800" b="1" kern="1200" dirty="0" smtClean="0"/>
            <a:t>Forecasts: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DEMAND</a:t>
          </a:r>
          <a:endParaRPr lang="en-US" sz="2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</dsp:txBody>
      <dsp:txXfrm>
        <a:off x="73617" y="73617"/>
        <a:ext cx="2366248" cy="4666149"/>
      </dsp:txXfrm>
    </dsp:sp>
    <dsp:sp modelId="{DF10F12E-3014-46CD-A052-AD626BFA479B}">
      <dsp:nvSpPr>
        <dsp:cNvPr id="0" name=""/>
        <dsp:cNvSpPr/>
      </dsp:nvSpPr>
      <dsp:spPr>
        <a:xfrm>
          <a:off x="2766639" y="2095019"/>
          <a:ext cx="536693" cy="623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766639" y="2219688"/>
        <a:ext cx="375685" cy="374005"/>
      </dsp:txXfrm>
    </dsp:sp>
    <dsp:sp modelId="{49D00C8E-D140-4967-AFF8-1F83C93C1B3C}">
      <dsp:nvSpPr>
        <dsp:cNvPr id="0" name=""/>
        <dsp:cNvSpPr/>
      </dsp:nvSpPr>
      <dsp:spPr>
        <a:xfrm>
          <a:off x="3526111" y="21601"/>
          <a:ext cx="2881079" cy="477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Constrained Forecasts:</a:t>
          </a:r>
          <a:endParaRPr lang="en-US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SUPPLY</a:t>
          </a:r>
          <a:endParaRPr lang="en-US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</dsp:txBody>
      <dsp:txXfrm>
        <a:off x="3610495" y="105985"/>
        <a:ext cx="2712311" cy="4601411"/>
      </dsp:txXfrm>
    </dsp:sp>
    <dsp:sp modelId="{5DF46BE1-78DB-4791-9130-70774DADD1EC}">
      <dsp:nvSpPr>
        <dsp:cNvPr id="0" name=""/>
        <dsp:cNvSpPr/>
      </dsp:nvSpPr>
      <dsp:spPr>
        <a:xfrm>
          <a:off x="6658538" y="2095019"/>
          <a:ext cx="532858" cy="623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658538" y="2219688"/>
        <a:ext cx="373001" cy="374005"/>
      </dsp:txXfrm>
    </dsp:sp>
    <dsp:sp modelId="{C41F9EE7-21A6-4E43-97E2-AAF14D9AE7E0}">
      <dsp:nvSpPr>
        <dsp:cNvPr id="0" name=""/>
        <dsp:cNvSpPr/>
      </dsp:nvSpPr>
      <dsp:spPr>
        <a:xfrm>
          <a:off x="7412583" y="0"/>
          <a:ext cx="3095780" cy="4813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Fiscal and Transportation Modeling: </a:t>
          </a:r>
          <a:endParaRPr lang="en-US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RESULTS</a:t>
          </a:r>
          <a:endParaRPr lang="en-US" sz="2800" b="1" kern="1200" dirty="0" smtClean="0"/>
        </a:p>
      </dsp:txBody>
      <dsp:txXfrm>
        <a:off x="7503255" y="90672"/>
        <a:ext cx="2914436" cy="463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242" y="1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24DD8302-515B-4734-A89C-3346F162E4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59" y="4473813"/>
            <a:ext cx="5506695" cy="3660537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242" y="8830312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28B112F0-1C9B-4E87-8E97-A2D92807C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 1:</a:t>
            </a:r>
            <a:r>
              <a:rPr lang="en-US" baseline="0" dirty="0" smtClean="0"/>
              <a:t> </a:t>
            </a:r>
            <a:r>
              <a:rPr lang="en-US" dirty="0" smtClean="0"/>
              <a:t>Unconstrained Market Forecasts (DEMAND)</a:t>
            </a:r>
          </a:p>
          <a:p>
            <a:endParaRPr lang="en-US" dirty="0" smtClean="0"/>
          </a:p>
          <a:p>
            <a:pPr marL="169821" marR="0" lvl="0" indent="-1698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Assumes unlimited land availability and no land use considerations</a:t>
            </a:r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Allocates real </a:t>
            </a:r>
            <a:r>
              <a:rPr lang="en-US" dirty="0" smtClean="0"/>
              <a:t>estate product types by sector through 2040</a:t>
            </a:r>
          </a:p>
          <a:p>
            <a:endParaRPr lang="en-US" dirty="0" smtClean="0"/>
          </a:p>
          <a:p>
            <a:r>
              <a:rPr lang="en-US" dirty="0" smtClean="0"/>
              <a:t>BOX</a:t>
            </a:r>
            <a:r>
              <a:rPr lang="en-US" baseline="0" dirty="0" smtClean="0"/>
              <a:t> 2: </a:t>
            </a:r>
            <a:r>
              <a:rPr lang="en-US" dirty="0" smtClean="0"/>
              <a:t>Calibration of Market Forecasts with </a:t>
            </a:r>
            <a:r>
              <a:rPr lang="en-US" dirty="0" smtClean="0"/>
              <a:t>Constraints </a:t>
            </a:r>
            <a:r>
              <a:rPr lang="en-US" dirty="0" smtClean="0"/>
              <a:t>(</a:t>
            </a:r>
            <a:r>
              <a:rPr lang="en-US" dirty="0" smtClean="0"/>
              <a:t>SUPPLY)</a:t>
            </a:r>
            <a:endParaRPr lang="en-US" dirty="0" smtClean="0"/>
          </a:p>
          <a:p>
            <a:endParaRPr lang="en-US" dirty="0" smtClean="0"/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Apply constraints such as </a:t>
            </a:r>
            <a:r>
              <a:rPr lang="en-US" baseline="0" dirty="0" smtClean="0"/>
              <a:t>the </a:t>
            </a:r>
            <a:r>
              <a:rPr lang="en-US" dirty="0" smtClean="0"/>
              <a:t>land </a:t>
            </a:r>
            <a:r>
              <a:rPr lang="en-US" dirty="0" smtClean="0"/>
              <a:t>use </a:t>
            </a:r>
            <a:r>
              <a:rPr lang="en-US" dirty="0" smtClean="0"/>
              <a:t>recommendations</a:t>
            </a:r>
            <a:r>
              <a:rPr lang="en-US" baseline="0" dirty="0" smtClean="0"/>
              <a:t> and</a:t>
            </a:r>
            <a:r>
              <a:rPr lang="en-US" dirty="0" smtClean="0"/>
              <a:t> availability of </a:t>
            </a:r>
            <a:r>
              <a:rPr lang="en-US" dirty="0" smtClean="0"/>
              <a:t>land (including consideration of floodplains and other environmental </a:t>
            </a:r>
            <a:r>
              <a:rPr lang="en-US" dirty="0" smtClean="0"/>
              <a:t>features) </a:t>
            </a:r>
            <a:r>
              <a:rPr lang="en-US" dirty="0" smtClean="0"/>
              <a:t>to develop constrained forecasts for development </a:t>
            </a:r>
            <a:r>
              <a:rPr lang="en-US" dirty="0" smtClean="0"/>
              <a:t>potential in </a:t>
            </a:r>
            <a:r>
              <a:rPr lang="en-US" dirty="0" smtClean="0"/>
              <a:t>5-year increments through 2040</a:t>
            </a:r>
          </a:p>
          <a:p>
            <a:endParaRPr lang="en-US" dirty="0" smtClean="0"/>
          </a:p>
          <a:p>
            <a:r>
              <a:rPr lang="en-US" dirty="0" smtClean="0"/>
              <a:t>BOX </a:t>
            </a:r>
            <a:r>
              <a:rPr lang="en-US" dirty="0" smtClean="0"/>
              <a:t>3: </a:t>
            </a:r>
            <a:r>
              <a:rPr lang="en-US" dirty="0" smtClean="0"/>
              <a:t>Fiscal/Transportation Modeling of Preferred Growth Scenario </a:t>
            </a:r>
            <a:r>
              <a:rPr lang="en-US" dirty="0" smtClean="0"/>
              <a:t>(RESULTS)</a:t>
            </a:r>
            <a:endParaRPr lang="en-US" dirty="0" smtClean="0"/>
          </a:p>
          <a:p>
            <a:endParaRPr lang="en-US" dirty="0" smtClean="0"/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Feed the Supply data into the Fiscal and Transportation Models</a:t>
            </a:r>
          </a:p>
          <a:p>
            <a:pPr marL="169821" indent="-16982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Fiscal</a:t>
            </a:r>
            <a:r>
              <a:rPr lang="en-US" baseline="0" dirty="0" smtClean="0"/>
              <a:t> </a:t>
            </a:r>
            <a:r>
              <a:rPr lang="en-US" dirty="0" smtClean="0"/>
              <a:t>model </a:t>
            </a:r>
            <a:r>
              <a:rPr lang="en-US" dirty="0" smtClean="0"/>
              <a:t>generates fiscal / public facilities impacts and cost / </a:t>
            </a:r>
            <a:r>
              <a:rPr lang="en-US" dirty="0" smtClean="0"/>
              <a:t>revenues</a:t>
            </a:r>
          </a:p>
          <a:p>
            <a:pPr marL="169821" indent="-16982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Transportation model generates impacts to roadway </a:t>
            </a:r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9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Both Residential and Non-Residential</a:t>
            </a:r>
          </a:p>
          <a:p>
            <a:endParaRPr lang="en-US" dirty="0" smtClean="0"/>
          </a:p>
          <a:p>
            <a:r>
              <a:rPr lang="en-US" dirty="0" smtClean="0"/>
              <a:t>2. Absorption trends are shown in 5-year increments to 2040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1: Availability </a:t>
            </a:r>
            <a:r>
              <a:rPr lang="en-US" dirty="0" smtClean="0"/>
              <a:t>of land also </a:t>
            </a:r>
            <a:r>
              <a:rPr lang="en-US" dirty="0" smtClean="0"/>
              <a:t>includes </a:t>
            </a:r>
            <a:r>
              <a:rPr lang="en-US" dirty="0" smtClean="0"/>
              <a:t>constraints for floodplain and other environmental features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BULLET</a:t>
            </a:r>
            <a:r>
              <a:rPr lang="en-US" baseline="0" dirty="0" smtClean="0"/>
              <a:t> 2: </a:t>
            </a:r>
            <a:r>
              <a:rPr lang="en-US" dirty="0" smtClean="0"/>
              <a:t>Fiscal Model develops impact</a:t>
            </a:r>
            <a:r>
              <a:rPr lang="en-US" baseline="0" dirty="0" smtClean="0"/>
              <a:t> results for all four growth scenarios (Baseline, High, Medium, Low)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         Transportation Model develops results for Baseline and Medium growth scenarios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 is attributed to the zones where development is expected.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 is attributed to the zones where development is expected.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 is attributed to the zones where development is expected.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 is attributed to the zones where development is expected.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Population: </a:t>
            </a:r>
          </a:p>
          <a:p>
            <a:endParaRPr lang="en-US" dirty="0" smtClean="0"/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such as </a:t>
            </a:r>
            <a:r>
              <a:rPr lang="en-US" dirty="0" smtClean="0"/>
              <a:t>parks and </a:t>
            </a:r>
            <a:r>
              <a:rPr lang="en-US" dirty="0" smtClean="0"/>
              <a:t>libraries, </a:t>
            </a:r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n-US" dirty="0" smtClean="0"/>
              <a:t>such as retail space</a:t>
            </a:r>
          </a:p>
          <a:p>
            <a:endParaRPr lang="en-US" dirty="0" smtClean="0"/>
          </a:p>
          <a:p>
            <a:r>
              <a:rPr lang="en-US" dirty="0" smtClean="0"/>
              <a:t>Employment</a:t>
            </a:r>
          </a:p>
          <a:p>
            <a:endParaRPr lang="en-US" dirty="0" smtClean="0"/>
          </a:p>
          <a:p>
            <a:r>
              <a:rPr lang="en-US" dirty="0" smtClean="0"/>
              <a:t>Helps</a:t>
            </a:r>
            <a:r>
              <a:rPr lang="en-US" baseline="0" dirty="0" smtClean="0"/>
              <a:t> determine </a:t>
            </a:r>
            <a:r>
              <a:rPr lang="en-US" baseline="0" dirty="0" smtClean="0"/>
              <a:t>trip generation and costs associated with additional employees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4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6148520"/>
            <a:ext cx="72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EEE25B-4D17-4141-BB77-3A53F7501D49}" type="slidenum">
              <a:rPr lang="en-US" sz="1400">
                <a:solidFill>
                  <a:srgbClr val="006647"/>
                </a:solidFill>
              </a:rPr>
              <a:pPr/>
              <a:t>‹#›</a:t>
            </a:fld>
            <a:endParaRPr lang="en-US" sz="1400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135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1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1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6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35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03551" cy="692651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8" y="1224793"/>
            <a:ext cx="8660223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69"/>
            <a:ext cx="12192000" cy="18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32352"/>
            <a:ext cx="12192000" cy="725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Meeting Name #</a:t>
            </a:r>
            <a:br>
              <a:rPr lang="en-US" dirty="0">
                <a:solidFill>
                  <a:srgbClr val="006647">
                    <a:tint val="75000"/>
                  </a:srgbClr>
                </a:solidFill>
              </a:rPr>
            </a:br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2016 Comprehensive Plan</a:t>
            </a:r>
            <a:br>
              <a:rPr lang="en-US" dirty="0">
                <a:solidFill>
                  <a:srgbClr val="006647">
                    <a:tint val="75000"/>
                  </a:srgbClr>
                </a:solidFill>
              </a:rPr>
            </a:br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Loudoun County, Virginia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10603685" y="6132353"/>
            <a:ext cx="1518407" cy="72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Calibration with Stakeholder Committee’s Land Use Recommendations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January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r>
              <a:rPr lang="en-US" dirty="0" smtClean="0"/>
              <a:t>Working with Consultant to finalize Unconstrained Forecasts</a:t>
            </a:r>
          </a:p>
          <a:p>
            <a:r>
              <a:rPr lang="en-US" dirty="0" smtClean="0"/>
              <a:t>Stakeholders’ Land Use Recommendations will be applied to the finalized forecast</a:t>
            </a:r>
          </a:p>
          <a:p>
            <a:r>
              <a:rPr lang="en-US" dirty="0" smtClean="0"/>
              <a:t>Allocation of growth to the Fiscal and Transportation Zones</a:t>
            </a:r>
          </a:p>
          <a:p>
            <a:r>
              <a:rPr lang="en-US" dirty="0" smtClean="0"/>
              <a:t>Feed allocated data into Fiscal and Transportation models to understand the impacts of the potential growth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0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454"/>
          </a:xfrm>
        </p:spPr>
        <p:txBody>
          <a:bodyPr/>
          <a:lstStyle/>
          <a:p>
            <a:r>
              <a:rPr lang="en-US" dirty="0" smtClean="0"/>
              <a:t>Calibration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60102"/>
              </p:ext>
            </p:extLst>
          </p:nvPr>
        </p:nvGraphicFramePr>
        <p:xfrm>
          <a:off x="838200" y="1363580"/>
          <a:ext cx="10515600" cy="481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of Place </a:t>
            </a:r>
            <a:r>
              <a:rPr lang="en-US" dirty="0" smtClean="0"/>
              <a:t>Types </a:t>
            </a:r>
            <a:r>
              <a:rPr lang="en-US" dirty="0"/>
              <a:t>to Product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805"/>
            <a:ext cx="10515600" cy="4139157"/>
          </a:xfrm>
        </p:spPr>
        <p:txBody>
          <a:bodyPr/>
          <a:lstStyle/>
          <a:p>
            <a:r>
              <a:rPr lang="en-US" dirty="0" smtClean="0"/>
              <a:t>Proposed Place </a:t>
            </a:r>
            <a:r>
              <a:rPr lang="en-US" dirty="0" smtClean="0"/>
              <a:t>Types and Draft Land Use Plan are utilized to determine product types and the mix of product types </a:t>
            </a:r>
          </a:p>
          <a:p>
            <a:r>
              <a:rPr lang="en-US" dirty="0" smtClean="0"/>
              <a:t>Unconstrained Market Forecasts are used to understand potential demand for each product type and absorption trends over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Development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365"/>
            <a:ext cx="10515600" cy="4230597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 applied to Unconstrained Market </a:t>
            </a:r>
            <a:r>
              <a:rPr lang="en-US" dirty="0"/>
              <a:t>Forecasts </a:t>
            </a:r>
            <a:endParaRPr lang="en-US" dirty="0" smtClean="0"/>
          </a:p>
          <a:p>
            <a:pPr lvl="1"/>
            <a:r>
              <a:rPr lang="en-US" dirty="0"/>
              <a:t>Stakeholders Committee’s Land Use Recommendations</a:t>
            </a:r>
          </a:p>
          <a:p>
            <a:pPr lvl="1"/>
            <a:r>
              <a:rPr lang="en-US" dirty="0"/>
              <a:t>Available Land </a:t>
            </a:r>
            <a:r>
              <a:rPr lang="en-US" dirty="0" smtClean="0"/>
              <a:t>Supply</a:t>
            </a:r>
          </a:p>
          <a:p>
            <a:r>
              <a:rPr lang="en-US" dirty="0" smtClean="0"/>
              <a:t>Four growth scenarios developed</a:t>
            </a:r>
          </a:p>
          <a:p>
            <a:pPr lvl="1"/>
            <a:r>
              <a:rPr lang="en-US" dirty="0" smtClean="0"/>
              <a:t>Baseline </a:t>
            </a:r>
            <a:r>
              <a:rPr lang="en-US" dirty="0" smtClean="0"/>
              <a:t>(Revised General Plan)</a:t>
            </a:r>
            <a:endParaRPr lang="en-US" dirty="0" smtClean="0"/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 smtClean="0"/>
              <a:t>Low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8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</a:t>
            </a:r>
            <a:r>
              <a:rPr lang="en-US" dirty="0" smtClean="0"/>
              <a:t>of Growth to </a:t>
            </a:r>
            <a:r>
              <a:rPr lang="en-US" dirty="0"/>
              <a:t>Geographies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residential and non-residential growth is allocated down to </a:t>
            </a:r>
            <a:r>
              <a:rPr lang="en-US" dirty="0" smtClean="0"/>
              <a:t>specific </a:t>
            </a:r>
            <a:r>
              <a:rPr lang="en-US" dirty="0"/>
              <a:t>geographic zones </a:t>
            </a:r>
            <a:endParaRPr lang="en-US" dirty="0" smtClean="0"/>
          </a:p>
          <a:p>
            <a:pPr lvl="1"/>
            <a:r>
              <a:rPr lang="en-US" dirty="0" smtClean="0"/>
              <a:t>Fiscal Area </a:t>
            </a:r>
            <a:r>
              <a:rPr lang="en-US" dirty="0"/>
              <a:t>Zones (6 </a:t>
            </a:r>
            <a:r>
              <a:rPr lang="en-US" dirty="0" smtClean="0"/>
              <a:t>zones)</a:t>
            </a:r>
          </a:p>
          <a:p>
            <a:pPr lvl="2"/>
            <a:r>
              <a:rPr lang="en-US" dirty="0" smtClean="0"/>
              <a:t>Suburban Area</a:t>
            </a:r>
          </a:p>
          <a:p>
            <a:pPr lvl="2"/>
            <a:r>
              <a:rPr lang="en-US" dirty="0" smtClean="0"/>
              <a:t>Transition Area</a:t>
            </a:r>
          </a:p>
          <a:p>
            <a:pPr lvl="2"/>
            <a:r>
              <a:rPr lang="en-US" dirty="0"/>
              <a:t>Remainder of </a:t>
            </a:r>
            <a:r>
              <a:rPr lang="en-US" dirty="0" smtClean="0"/>
              <a:t>County (Rural, Towns, JLMA)</a:t>
            </a:r>
            <a:endParaRPr lang="en-US" dirty="0"/>
          </a:p>
          <a:p>
            <a:pPr lvl="2"/>
            <a:r>
              <a:rPr lang="en-US" dirty="0" smtClean="0"/>
              <a:t>Metrorail Tax District</a:t>
            </a:r>
          </a:p>
          <a:p>
            <a:pPr lvl="2"/>
            <a:r>
              <a:rPr lang="en-US" dirty="0" smtClean="0"/>
              <a:t>Ashburn Station District</a:t>
            </a:r>
          </a:p>
          <a:p>
            <a:pPr lvl="2"/>
            <a:r>
              <a:rPr lang="en-US" dirty="0" smtClean="0"/>
              <a:t>Loudoun Gateway – Airport Station District</a:t>
            </a:r>
          </a:p>
          <a:p>
            <a:pPr lvl="1"/>
            <a:r>
              <a:rPr lang="en-US" dirty="0" smtClean="0"/>
              <a:t>Transportation </a:t>
            </a:r>
            <a:r>
              <a:rPr lang="en-US" dirty="0"/>
              <a:t>Area Zones </a:t>
            </a:r>
            <a:r>
              <a:rPr lang="en-US" dirty="0" smtClean="0"/>
              <a:t>(650+ zones)</a:t>
            </a:r>
          </a:p>
          <a:p>
            <a:r>
              <a:rPr lang="en-US" dirty="0" smtClean="0"/>
              <a:t>Allocate potential growth to appropriate zones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US" dirty="0" smtClean="0"/>
              <a:t>Fiscal Area Zones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8278" y="2194630"/>
            <a:ext cx="5181600" cy="36133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194630"/>
            <a:ext cx="5181600" cy="3613328"/>
          </a:xfrm>
        </p:spPr>
        <p:txBody>
          <a:bodyPr/>
          <a:lstStyle/>
          <a:p>
            <a:r>
              <a:rPr lang="en-US" dirty="0" smtClean="0"/>
              <a:t>Suburban</a:t>
            </a:r>
          </a:p>
          <a:p>
            <a:r>
              <a:rPr lang="en-US" dirty="0" smtClean="0"/>
              <a:t>Transition</a:t>
            </a:r>
          </a:p>
          <a:p>
            <a:r>
              <a:rPr lang="en-US" dirty="0" smtClean="0"/>
              <a:t>Remainder of County (Rural, Towns, JLMA)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9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US" dirty="0" smtClean="0"/>
              <a:t>Fiscal Area Zones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015920"/>
            <a:ext cx="5690835" cy="3970748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015920"/>
            <a:ext cx="5181600" cy="3792038"/>
          </a:xfrm>
        </p:spPr>
        <p:txBody>
          <a:bodyPr/>
          <a:lstStyle/>
          <a:p>
            <a:r>
              <a:rPr lang="en-US" dirty="0"/>
              <a:t>Metrorail Tax District</a:t>
            </a:r>
          </a:p>
          <a:p>
            <a:r>
              <a:rPr lang="en-US" dirty="0"/>
              <a:t>Ashburn Station District</a:t>
            </a:r>
          </a:p>
          <a:p>
            <a:r>
              <a:rPr lang="en-US" dirty="0"/>
              <a:t>Loudoun Gateway – Airport Station District</a:t>
            </a:r>
          </a:p>
        </p:txBody>
      </p:sp>
    </p:spTree>
    <p:extLst>
      <p:ext uri="{BB962C8B-B14F-4D97-AF65-F5344CB8AC3E}">
        <p14:creationId xmlns:p14="http://schemas.microsoft.com/office/powerpoint/2010/main" val="272304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US" dirty="0" smtClean="0"/>
              <a:t>Transportation Area Zones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218" y="1267575"/>
            <a:ext cx="6399564" cy="48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/>
          </a:bodyPr>
          <a:lstStyle/>
          <a:p>
            <a:r>
              <a:rPr lang="en-US" dirty="0" smtClean="0"/>
              <a:t>Market Forecast predicts population and employment through 2040</a:t>
            </a:r>
          </a:p>
          <a:p>
            <a:pPr lvl="1"/>
            <a:r>
              <a:rPr lang="en-US" dirty="0" smtClean="0"/>
              <a:t>Development Forecast used to predict population and employment growth</a:t>
            </a:r>
          </a:p>
          <a:p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Used to determine the need for capital facilities</a:t>
            </a:r>
          </a:p>
          <a:p>
            <a:pPr lvl="1"/>
            <a:r>
              <a:rPr lang="en-US" dirty="0" smtClean="0"/>
              <a:t>Used as a factor to determine additional need for certain non-residential uses</a:t>
            </a:r>
          </a:p>
          <a:p>
            <a:r>
              <a:rPr lang="en-US" dirty="0" smtClean="0"/>
              <a:t>Employment Growth</a:t>
            </a:r>
          </a:p>
          <a:p>
            <a:pPr lvl="1"/>
            <a:r>
              <a:rPr lang="en-US" dirty="0" smtClean="0"/>
              <a:t>Used as a </a:t>
            </a:r>
            <a:r>
              <a:rPr lang="en-US" dirty="0"/>
              <a:t>factor to determine </a:t>
            </a:r>
            <a:r>
              <a:rPr lang="en-US" dirty="0" smtClean="0"/>
              <a:t>costs related to additional employees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2992"/>
      </p:ext>
    </p:extLst>
  </p:cSld>
  <p:clrMapOvr>
    <a:masterClrMapping/>
  </p:clrMapOvr>
</p:sld>
</file>

<file path=ppt/theme/theme1.xml><?xml version="1.0" encoding="utf-8"?>
<a:theme xmlns:a="http://schemas.openxmlformats.org/drawingml/2006/main" name="EnvisionLoudounPPT_Template">
  <a:themeElements>
    <a:clrScheme name="Loudoun County Colors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557</Words>
  <Application>Microsoft Office PowerPoint</Application>
  <PresentationFormat>Widescreen</PresentationFormat>
  <Paragraphs>110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Lucida Grande</vt:lpstr>
      <vt:lpstr>EnvisionLoudounPPT_Template</vt:lpstr>
      <vt:lpstr>Calibration with Stakeholder Committee’s Land Use Recommendations</vt:lpstr>
      <vt:lpstr>Calibration Process</vt:lpstr>
      <vt:lpstr>Conversion of Place Types to Product Types</vt:lpstr>
      <vt:lpstr>Constrained Development Forecasts</vt:lpstr>
      <vt:lpstr>Allocation of Growth to Geographies</vt:lpstr>
      <vt:lpstr>Fiscal Area Zones</vt:lpstr>
      <vt:lpstr>Fiscal Area Zones</vt:lpstr>
      <vt:lpstr>Transportation Area Zones</vt:lpstr>
      <vt:lpstr>Demographic Forecasts</vt:lpstr>
      <vt:lpstr>Next Steps</vt:lpstr>
      <vt:lpstr>PowerPoint Presentation</vt:lpstr>
    </vt:vector>
  </TitlesOfParts>
  <Company>County of Loudoun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Weaver, Liz</dc:creator>
  <cp:lastModifiedBy>Ray, Alaina</cp:lastModifiedBy>
  <cp:revision>54</cp:revision>
  <cp:lastPrinted>2018-01-22T14:58:00Z</cp:lastPrinted>
  <dcterms:created xsi:type="dcterms:W3CDTF">2018-01-11T16:25:58Z</dcterms:created>
  <dcterms:modified xsi:type="dcterms:W3CDTF">2018-01-22T22:25:07Z</dcterms:modified>
</cp:coreProperties>
</file>