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600" r:id="rId3"/>
    <p:sldId id="603" r:id="rId4"/>
    <p:sldId id="605" r:id="rId5"/>
    <p:sldId id="596" r:id="rId6"/>
    <p:sldId id="589" r:id="rId7"/>
    <p:sldId id="590" r:id="rId8"/>
    <p:sldId id="591" r:id="rId9"/>
    <p:sldId id="592" r:id="rId10"/>
    <p:sldId id="593" r:id="rId11"/>
    <p:sldId id="594" r:id="rId12"/>
    <p:sldId id="612" r:id="rId13"/>
    <p:sldId id="613" r:id="rId14"/>
    <p:sldId id="474" r:id="rId15"/>
    <p:sldId id="604" r:id="rId16"/>
    <p:sldId id="606" r:id="rId17"/>
    <p:sldId id="607" r:id="rId18"/>
    <p:sldId id="608" r:id="rId19"/>
    <p:sldId id="609" r:id="rId20"/>
    <p:sldId id="610" r:id="rId21"/>
    <p:sldId id="614" r:id="rId22"/>
    <p:sldId id="615" r:id="rId23"/>
    <p:sldId id="616" r:id="rId24"/>
    <p:sldId id="617" r:id="rId25"/>
    <p:sldId id="618" r:id="rId26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5B1F"/>
    <a:srgbClr val="339966"/>
    <a:srgbClr val="339933"/>
    <a:srgbClr val="FFC866"/>
    <a:srgbClr val="92D050"/>
    <a:srgbClr val="FFFF00"/>
    <a:srgbClr val="A9D18E"/>
    <a:srgbClr val="0070C0"/>
    <a:srgbClr val="2F5597"/>
    <a:srgbClr val="C5E0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0976" autoAdjust="0"/>
  </p:normalViewPr>
  <p:slideViewPr>
    <p:cSldViewPr snapToGrid="0">
      <p:cViewPr varScale="1">
        <p:scale>
          <a:sx n="61" d="100"/>
          <a:sy n="61" d="100"/>
        </p:scale>
        <p:origin x="90" y="2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960" y="-102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9232208055685618"/>
                  <c:y val="-0.1277539056951343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49317522660502"/>
                      <c:h val="0.1875826833997294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2.3361875075631443E-2"/>
                  <c:y val="0.22301843013605793"/>
                </c:manualLayout>
              </c:layout>
              <c:tx>
                <c:rich>
                  <a:bodyPr/>
                  <a:lstStyle/>
                  <a:p>
                    <a:r>
                      <a:rPr lang="en-US" sz="1000"/>
                      <a:t>Open to Change
13%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8551466120434231E-2"/>
                  <c:y val="-8.4659696635307757E-3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Protect Green Infrastructure
10%</a:t>
                    </a:r>
                    <a:endParaRPr lang="en-US" sz="105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4.7924770889319027E-2"/>
                  <c:y val="1.4827526012930093E-2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Desire More Public Services 
5%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6.075943221894399E-2"/>
                  <c:y val="9.897070467141725E-4"/>
                </c:manualLayout>
              </c:layout>
              <c:tx>
                <c:rich>
                  <a:bodyPr/>
                  <a:lstStyle/>
                  <a:p>
                    <a:r>
                      <a:rPr lang="en-US" sz="900"/>
                      <a:t>Development Pressure Concerns
4%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0.16740708724058656"/>
                  <c:y val="1.9794140934283451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Sheet2!$A$2:$A$8</c:f>
              <c:strCache>
                <c:ptCount val="6"/>
                <c:pt idx="0">
                  <c:v>Retain Current TPA Policies</c:v>
                </c:pt>
                <c:pt idx="1">
                  <c:v>Open to Change</c:v>
                </c:pt>
                <c:pt idx="2">
                  <c:v>Protect Green Infrastructure</c:v>
                </c:pt>
                <c:pt idx="3">
                  <c:v>Desire More Public Services </c:v>
                </c:pt>
                <c:pt idx="4">
                  <c:v>Development Pressure Concerns</c:v>
                </c:pt>
                <c:pt idx="5">
                  <c:v>Traffic Concerns</c:v>
                </c:pt>
              </c:strCache>
            </c:strRef>
          </c:cat>
          <c:val>
            <c:numRef>
              <c:f>Sheet2!$B$2:$B$8</c:f>
              <c:numCache>
                <c:formatCode>General</c:formatCode>
                <c:ptCount val="6"/>
                <c:pt idx="0">
                  <c:v>130</c:v>
                </c:pt>
                <c:pt idx="1">
                  <c:v>26</c:v>
                </c:pt>
                <c:pt idx="2">
                  <c:v>20</c:v>
                </c:pt>
                <c:pt idx="3">
                  <c:v>11</c:v>
                </c:pt>
                <c:pt idx="4">
                  <c:v>9</c:v>
                </c:pt>
                <c:pt idx="5">
                  <c:v>8</c:v>
                </c:pt>
              </c:numCache>
            </c:numRef>
          </c:val>
          <c:extLst/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accent3">
          <a:lumMod val="50000"/>
        </a:schemeClr>
      </a:solidFill>
      <a:round/>
    </a:ln>
    <a:effectLst/>
  </c:spPr>
  <c:txPr>
    <a:bodyPr/>
    <a:lstStyle/>
    <a:p>
      <a:pPr>
        <a:defRPr sz="1200"/>
      </a:pPr>
      <a:endParaRPr lang="en-US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r">
              <a:defRPr sz="1200"/>
            </a:lvl1pPr>
          </a:lstStyle>
          <a:p>
            <a:fld id="{34D9C407-07AC-4876-8DDF-28204D4F74D1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r">
              <a:defRPr sz="1200"/>
            </a:lvl1pPr>
          </a:lstStyle>
          <a:p>
            <a:fld id="{468286F2-AFA2-48C0-8046-7FEE6E7997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14431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/>
          <a:lstStyle>
            <a:lvl1pPr algn="r">
              <a:defRPr sz="1200"/>
            </a:lvl1pPr>
          </a:lstStyle>
          <a:p>
            <a:fld id="{803B89D3-4760-426D-8E68-38C7FB8DA12E}" type="datetimeFigureOut">
              <a:rPr lang="en-US" smtClean="0"/>
              <a:t>1/22/2018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8" tIns="46655" rIns="93308" bIns="46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4"/>
            <a:ext cx="5618480" cy="4189095"/>
          </a:xfrm>
          <a:prstGeom prst="rect">
            <a:avLst/>
          </a:prstGeom>
        </p:spPr>
        <p:txBody>
          <a:bodyPr vert="horz" lIns="93308" tIns="46655" rIns="93308" bIns="466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5455"/>
          </a:xfrm>
          <a:prstGeom prst="rect">
            <a:avLst/>
          </a:prstGeom>
        </p:spPr>
        <p:txBody>
          <a:bodyPr vert="horz" lIns="93308" tIns="46655" rIns="93308" bIns="46655" rtlCol="0" anchor="b"/>
          <a:lstStyle>
            <a:lvl1pPr algn="r">
              <a:defRPr sz="1200"/>
            </a:lvl1pPr>
          </a:lstStyle>
          <a:p>
            <a:fld id="{862A1748-18BD-44AA-B405-99A7BC044F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10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973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Mirrors suburban light industrial with a caveat described under the General Description that heavy traffic uses such as warehousing and other heavy traffic generating uses are not appropriate in the TPA.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3216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118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621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61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648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1524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areas going to Neighborhood 2, approximately 927 acres are zoned </a:t>
            </a:r>
            <a:r>
              <a:rPr lang="en-US" dirty="0" err="1" smtClean="0"/>
              <a:t>TR</a:t>
            </a:r>
            <a:r>
              <a:rPr lang="en-US" dirty="0" smtClean="0"/>
              <a:t>-3 or A-3 and the change in neighborhood density represents an increase of about 600 units.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7661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 the areas proposed for Neighborhood three, 96 acres is zoned A-10, 87 acres is </a:t>
            </a:r>
            <a:r>
              <a:rPr lang="en-US" dirty="0" err="1"/>
              <a:t>TR</a:t>
            </a:r>
            <a:r>
              <a:rPr lang="en-US" dirty="0"/>
              <a:t>-1, 83 acres is </a:t>
            </a:r>
            <a:r>
              <a:rPr lang="en-US" dirty="0" err="1"/>
              <a:t>TR3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61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Of the 180 acres of potential Commercial Center, 106 acres would be a conversion from </a:t>
            </a:r>
            <a:r>
              <a:rPr lang="en-US" dirty="0" err="1" smtClean="0"/>
              <a:t>TR</a:t>
            </a:r>
            <a:r>
              <a:rPr lang="en-US" dirty="0" smtClean="0"/>
              <a:t>-1 or </a:t>
            </a:r>
            <a:r>
              <a:rPr lang="en-US" dirty="0" err="1" smtClean="0"/>
              <a:t>TR</a:t>
            </a:r>
            <a:r>
              <a:rPr lang="en-US" dirty="0" smtClean="0"/>
              <a:t>-2.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718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3B2E8-3F04-49CE-98BA-3A05B773D2F9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11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B9B6D4-C6A1-4405-9D69-1E905E58EA1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06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8A51-9F35-4DC8-935B-E85F802E9C2B}" type="datetime1">
              <a:rPr lang="en-US" smtClean="0"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3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B1B57-28AB-4E24-8877-D54D3E432347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56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6DBA-87D2-492C-BD07-042978F407F4}" type="datetime1">
              <a:rPr lang="en-US" smtClean="0"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97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1828-7F7B-4B51-B2B7-96971BDFF1B4}" type="datetime1">
              <a:rPr lang="en-US" smtClean="0"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64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122035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12203551" cy="6926510"/>
          </a:xfrm>
          <a:prstGeom prst="rect">
            <a:avLst/>
          </a:prstGeom>
          <a:gradFill>
            <a:gsLst>
              <a:gs pos="0">
                <a:schemeClr val="tx1">
                  <a:lumMod val="50000"/>
                  <a:alpha val="27000"/>
                </a:schemeClr>
              </a:gs>
              <a:gs pos="100000">
                <a:schemeClr val="tx1">
                  <a:lumMod val="50000"/>
                  <a:alpha val="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661A9-79EB-4BEC-BACD-D444EAC65076}" type="datetime1">
              <a:rPr lang="en-US" smtClean="0"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498" y="1224793"/>
            <a:ext cx="8660223" cy="435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899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4304F-76CC-418A-BE4B-DEDBC16BE492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504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4F29D-4987-4411-8490-264169368504}" type="datetime1">
              <a:rPr lang="en-US" smtClean="0"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4A37166-E528-4BD0-B294-9BAF24C24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54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-3969"/>
            <a:ext cx="12192000" cy="18494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132352"/>
            <a:ext cx="12192000" cy="72564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EE34-61B4-4C9E-BA8A-1B0C5BDD1AF3}" type="datetime1">
              <a:rPr lang="en-US" smtClean="0"/>
              <a:t>1/22/2018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4" t="8765" r="10207" b="12708"/>
          <a:stretch/>
        </p:blipFill>
        <p:spPr>
          <a:xfrm>
            <a:off x="10603685" y="6132353"/>
            <a:ext cx="1518407" cy="72564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12192000" cy="1095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15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 Black" panose="020B0A04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i="1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44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785" y="392877"/>
            <a:ext cx="10515600" cy="6753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785" y="1231294"/>
            <a:ext cx="11374821" cy="5470636"/>
          </a:xfrm>
        </p:spPr>
        <p:txBody>
          <a:bodyPr>
            <a:normAutofit fontScale="55000" lnSpcReduction="20000"/>
          </a:bodyPr>
          <a:lstStyle/>
          <a:p>
            <a:pPr marL="568325" indent="-568325" defTabSz="568325">
              <a:buNone/>
            </a:pPr>
            <a:r>
              <a:rPr lang="en-US" sz="4600" dirty="0" smtClean="0">
                <a:solidFill>
                  <a:srgbClr val="006647"/>
                </a:solidFill>
              </a:rPr>
              <a:t>4.	New </a:t>
            </a:r>
            <a:r>
              <a:rPr lang="en-US" sz="4600" dirty="0" smtClean="0">
                <a:solidFill>
                  <a:srgbClr val="006647"/>
                </a:solidFill>
              </a:rPr>
              <a:t>development will protect context of historic sites &amp; scenic byways.</a:t>
            </a:r>
          </a:p>
          <a:p>
            <a:pPr marL="568325" indent="-568325" defTabSz="568325"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5.	Provide </a:t>
            </a:r>
            <a:r>
              <a:rPr lang="en-US" sz="4600" dirty="0">
                <a:solidFill>
                  <a:srgbClr val="FF0000"/>
                </a:solidFill>
              </a:rPr>
              <a:t>trails and sidewalks to destinations within and outside the project</a:t>
            </a:r>
            <a:r>
              <a:rPr lang="en-US" sz="4600" dirty="0" smtClean="0">
                <a:solidFill>
                  <a:srgbClr val="FF0000"/>
                </a:solidFill>
              </a:rPr>
              <a:t>.</a:t>
            </a:r>
            <a:endParaRPr lang="en-US" sz="4600" dirty="0">
              <a:solidFill>
                <a:srgbClr val="FF0000"/>
              </a:solidFill>
            </a:endParaRPr>
          </a:p>
          <a:p>
            <a:pPr marL="568325" indent="-568325" defTabSz="568325"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6</a:t>
            </a:r>
            <a:r>
              <a:rPr lang="en-US" sz="4600" dirty="0" smtClean="0">
                <a:solidFill>
                  <a:srgbClr val="FF0000"/>
                </a:solidFill>
              </a:rPr>
              <a:t>.</a:t>
            </a:r>
            <a:r>
              <a:rPr lang="en-US" sz="4600" dirty="0">
                <a:solidFill>
                  <a:srgbClr val="FF0000"/>
                </a:solidFill>
              </a:rPr>
              <a:t>	Parking through </a:t>
            </a:r>
            <a:r>
              <a:rPr lang="en-US" sz="4600" dirty="0" smtClean="0">
                <a:solidFill>
                  <a:srgbClr val="FF0000"/>
                </a:solidFill>
              </a:rPr>
              <a:t>on-street </a:t>
            </a:r>
            <a:r>
              <a:rPr lang="en-US" sz="4600" dirty="0">
                <a:solidFill>
                  <a:srgbClr val="FF0000"/>
                </a:solidFill>
              </a:rPr>
              <a:t>and off-street choices and designed or located to </a:t>
            </a:r>
            <a:r>
              <a:rPr lang="en-US" sz="4600" dirty="0" smtClean="0">
                <a:solidFill>
                  <a:srgbClr val="FF0000"/>
                </a:solidFill>
              </a:rPr>
              <a:t>minimize </a:t>
            </a:r>
            <a:r>
              <a:rPr lang="en-US" sz="4600" dirty="0">
                <a:solidFill>
                  <a:srgbClr val="FF0000"/>
                </a:solidFill>
              </a:rPr>
              <a:t>its visual impact. </a:t>
            </a:r>
          </a:p>
          <a:p>
            <a:pPr marL="568325" indent="-568325" defTabSz="568325">
              <a:buNone/>
            </a:pPr>
            <a:r>
              <a:rPr lang="en-US" sz="4600" dirty="0" smtClean="0">
                <a:solidFill>
                  <a:srgbClr val="FF0000"/>
                </a:solidFill>
              </a:rPr>
              <a:t>7.</a:t>
            </a:r>
            <a:r>
              <a:rPr lang="en-US" sz="4600" dirty="0">
                <a:solidFill>
                  <a:srgbClr val="FF0000"/>
                </a:solidFill>
              </a:rPr>
              <a:t>	Village streets include pedestrian </a:t>
            </a:r>
            <a:r>
              <a:rPr lang="en-US" sz="4600" dirty="0" smtClean="0">
                <a:solidFill>
                  <a:srgbClr val="FF0000"/>
                </a:solidFill>
              </a:rPr>
              <a:t>amenities, </a:t>
            </a:r>
            <a:r>
              <a:rPr lang="en-US" sz="4600" dirty="0">
                <a:solidFill>
                  <a:srgbClr val="FF0000"/>
                </a:solidFill>
              </a:rPr>
              <a:t>landscaping, short blocks, few dead end streets, and traffic </a:t>
            </a:r>
            <a:r>
              <a:rPr lang="en-US" sz="4600" dirty="0" smtClean="0">
                <a:solidFill>
                  <a:srgbClr val="FF0000"/>
                </a:solidFill>
              </a:rPr>
              <a:t>calming. </a:t>
            </a:r>
            <a:r>
              <a:rPr lang="en-US" sz="4600" dirty="0">
                <a:solidFill>
                  <a:srgbClr val="FF0000"/>
                </a:solidFill>
              </a:rPr>
              <a:t>Buildings should </a:t>
            </a:r>
            <a:r>
              <a:rPr lang="en-US" sz="4600" dirty="0" smtClean="0">
                <a:solidFill>
                  <a:srgbClr val="FF0000"/>
                </a:solidFill>
              </a:rPr>
              <a:t>frame </a:t>
            </a:r>
            <a:r>
              <a:rPr lang="en-US" sz="4600" dirty="0">
                <a:solidFill>
                  <a:srgbClr val="FF0000"/>
                </a:solidFill>
              </a:rPr>
              <a:t>the street</a:t>
            </a:r>
            <a:r>
              <a:rPr lang="en-US" sz="4600" dirty="0" smtClean="0">
                <a:solidFill>
                  <a:srgbClr val="FF0000"/>
                </a:solidFill>
              </a:rPr>
              <a:t>.</a:t>
            </a:r>
          </a:p>
          <a:p>
            <a:pPr marL="568325" indent="-568325" defTabSz="568325">
              <a:buNone/>
            </a:pPr>
            <a:r>
              <a:rPr lang="en-US" sz="4600" dirty="0" smtClean="0"/>
              <a:t>8.	Residential Clusters of 5 to 25 residential units</a:t>
            </a:r>
          </a:p>
          <a:p>
            <a:pPr marL="0" lvl="1" indent="914400" defTabSz="346075">
              <a:buNone/>
            </a:pPr>
            <a:r>
              <a:rPr lang="en-US" sz="4600" dirty="0" smtClean="0"/>
              <a:t>•</a:t>
            </a:r>
            <a:r>
              <a:rPr lang="en-US" sz="4600" i="0" dirty="0" smtClean="0"/>
              <a:t>	No minimum lot size</a:t>
            </a:r>
          </a:p>
          <a:p>
            <a:pPr marL="0" lvl="1" indent="914400" defTabSz="346075">
              <a:buNone/>
            </a:pPr>
            <a:r>
              <a:rPr lang="en-US" sz="4600" i="0" dirty="0" smtClean="0"/>
              <a:t>•	Predominantly single-family detached </a:t>
            </a:r>
          </a:p>
          <a:p>
            <a:pPr marL="0" lvl="1" indent="914400" defTabSz="346075">
              <a:buNone/>
            </a:pPr>
            <a:r>
              <a:rPr lang="en-US" sz="4600" i="0" dirty="0" smtClean="0"/>
              <a:t>•	Trails and pedestrian sidewalks</a:t>
            </a:r>
          </a:p>
          <a:p>
            <a:pPr marL="0" lvl="1" indent="914400" defTabSz="346075">
              <a:buNone/>
            </a:pPr>
            <a:r>
              <a:rPr lang="en-US" sz="4600" i="0" dirty="0" smtClean="0"/>
              <a:t>•	Tree lined streets constructed at minimum required widths</a:t>
            </a:r>
          </a:p>
          <a:p>
            <a:pPr marL="0" indent="914400">
              <a:buNone/>
            </a:pPr>
            <a:r>
              <a:rPr lang="en-US" sz="4600" dirty="0" smtClean="0">
                <a:latin typeface="Arial" panose="020B0604020202020204" pitchFamily="34" charset="0"/>
                <a:cs typeface="Arial" panose="020B0604020202020204" pitchFamily="34" charset="0"/>
              </a:rPr>
              <a:t>(Community Design Policy 4,)</a:t>
            </a:r>
            <a:endParaRPr lang="en-US" sz="4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6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62" y="302063"/>
            <a:ext cx="10515600" cy="738461"/>
          </a:xfrm>
        </p:spPr>
        <p:txBody>
          <a:bodyPr/>
          <a:lstStyle/>
          <a:p>
            <a:r>
              <a:rPr lang="en-US" dirty="0" smtClean="0"/>
              <a:t>Draft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2" y="1355834"/>
            <a:ext cx="11288110" cy="4821129"/>
          </a:xfrm>
        </p:spPr>
        <p:txBody>
          <a:bodyPr>
            <a:normAutofit fontScale="77500" lnSpcReduction="20000"/>
          </a:bodyPr>
          <a:lstStyle/>
          <a:p>
            <a:pPr marL="914400" indent="-914400">
              <a:buNone/>
            </a:pPr>
            <a:r>
              <a:rPr lang="en-US" dirty="0"/>
              <a:t>9.	Villages encourage housing </a:t>
            </a:r>
            <a:r>
              <a:rPr lang="en-US" dirty="0" smtClean="0"/>
              <a:t>diversity </a:t>
            </a:r>
            <a:r>
              <a:rPr lang="en-US" dirty="0" smtClean="0">
                <a:solidFill>
                  <a:srgbClr val="FF0000"/>
                </a:solidFill>
              </a:rPr>
              <a:t>including accessory apartments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10.	</a:t>
            </a:r>
            <a:r>
              <a:rPr lang="en-US" dirty="0">
                <a:solidFill>
                  <a:srgbClr val="FF0000"/>
                </a:solidFill>
              </a:rPr>
              <a:t>Villages may include varying </a:t>
            </a:r>
            <a:r>
              <a:rPr lang="en-US" dirty="0" smtClean="0">
                <a:solidFill>
                  <a:srgbClr val="FF0000"/>
                </a:solidFill>
              </a:rPr>
              <a:t>densities</a:t>
            </a:r>
            <a:endParaRPr lang="en-US" dirty="0">
              <a:solidFill>
                <a:srgbClr val="FF0000"/>
              </a:solidFill>
            </a:endParaRPr>
          </a:p>
          <a:p>
            <a:pPr marL="914400" indent="-914400">
              <a:buNone/>
            </a:pPr>
            <a:r>
              <a:rPr lang="en-US" dirty="0"/>
              <a:t>11.	Employment uses will </a:t>
            </a:r>
            <a:r>
              <a:rPr lang="en-US" dirty="0" smtClean="0"/>
              <a:t>blend </a:t>
            </a:r>
            <a:r>
              <a:rPr lang="en-US" dirty="0"/>
              <a:t>into a rural </a:t>
            </a:r>
            <a:r>
              <a:rPr lang="en-US" dirty="0" smtClean="0"/>
              <a:t>landscape </a:t>
            </a:r>
            <a:r>
              <a:rPr lang="en-US" dirty="0"/>
              <a:t>and </a:t>
            </a:r>
            <a:r>
              <a:rPr lang="en-US" dirty="0" smtClean="0"/>
              <a:t>surrounding </a:t>
            </a:r>
            <a:r>
              <a:rPr lang="en-US" dirty="0"/>
              <a:t>communities:</a:t>
            </a:r>
          </a:p>
          <a:p>
            <a:pPr marL="1260475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Screen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all outdoor storage and equipment parking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areas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(General Industrial policies 6)</a:t>
            </a:r>
          </a:p>
          <a:p>
            <a:pPr marL="1260475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Minimize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number of entrances from major collector or arterial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roads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60475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adequate road and infrastructure capacity.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(General Industrial policies 3, 7)</a:t>
            </a:r>
          </a:p>
          <a:p>
            <a:pPr marL="1260475" indent="0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Avoid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continuous plane building surfaces by using articulation, fenestration and façade treatments, especially when they are visible from public roads.</a:t>
            </a:r>
          </a:p>
          <a:p>
            <a:pPr marL="1260475" indent="0">
              <a:buNone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Separate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heavy industry uses from residential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uses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(General Industrial policies 2, 3, 5)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2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514415"/>
            <a:ext cx="10515600" cy="1034467"/>
          </a:xfrm>
        </p:spPr>
        <p:txBody>
          <a:bodyPr>
            <a:normAutofit/>
          </a:bodyPr>
          <a:lstStyle/>
          <a:p>
            <a:r>
              <a:rPr lang="en-US" dirty="0" smtClean="0"/>
              <a:t>Small Work Group Exercise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348945"/>
            <a:ext cx="11161542" cy="5207343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Primarily a brainstorming exercise</a:t>
            </a:r>
          </a:p>
          <a:p>
            <a:pPr marL="514350" lvl="0" indent="-514350">
              <a:lnSpc>
                <a:spcPct val="100000"/>
              </a:lnSpc>
              <a:buFont typeface="+mj-lt"/>
              <a:buAutoNum type="arabicParenR"/>
            </a:pPr>
            <a:r>
              <a:rPr lang="en-US" dirty="0" smtClean="0"/>
              <a:t>Spend 45 – 50 minutes on Policies, Actions, Guidelines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r>
              <a:rPr lang="en-US" dirty="0" smtClean="0"/>
              <a:t>Select a representative to report out</a:t>
            </a:r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endParaRPr lang="en-US" dirty="0"/>
          </a:p>
          <a:p>
            <a:pPr marL="514350" lvl="0" indent="-514350">
              <a:lnSpc>
                <a:spcPct val="150000"/>
              </a:lnSpc>
              <a:buFont typeface="+mj-lt"/>
              <a:buAutoNum type="arabicParenR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26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4467"/>
          </a:xfrm>
        </p:spPr>
        <p:txBody>
          <a:bodyPr/>
          <a:lstStyle/>
          <a:p>
            <a:r>
              <a:rPr lang="en-US" dirty="0" smtClean="0"/>
              <a:t>Questions for Feedback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60331"/>
            <a:ext cx="11002347" cy="4332230"/>
          </a:xfrm>
        </p:spPr>
        <p:txBody>
          <a:bodyPr>
            <a:normAutofit/>
          </a:bodyPr>
          <a:lstStyle/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What feedback do you have on the TPA draft policy statements? 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 smtClean="0"/>
              <a:t>Feedback on actions and guidelines?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r>
              <a:rPr lang="en-US" dirty="0"/>
              <a:t>What additional </a:t>
            </a:r>
            <a:r>
              <a:rPr lang="en-US" dirty="0" smtClean="0"/>
              <a:t>topics </a:t>
            </a:r>
            <a:r>
              <a:rPr lang="en-US" dirty="0"/>
              <a:t>should be addressed?</a:t>
            </a:r>
          </a:p>
          <a:p>
            <a:pPr marL="514350" lvl="0" indent="-514350">
              <a:lnSpc>
                <a:spcPct val="120000"/>
              </a:lnSpc>
              <a:buFont typeface="+mj-lt"/>
              <a:buAutoNum type="arabicPeriod"/>
            </a:pPr>
            <a:endParaRPr lang="en-US" dirty="0" smtClean="0"/>
          </a:p>
          <a:p>
            <a:pPr marL="457200" lvl="0" indent="-457200">
              <a:lnSpc>
                <a:spcPct val="120000"/>
              </a:lnSpc>
              <a:buNone/>
            </a:pPr>
            <a:endParaRPr lang="en-US" sz="13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45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8820"/>
          </a:xfrm>
        </p:spPr>
        <p:txBody>
          <a:bodyPr/>
          <a:lstStyle/>
          <a:p>
            <a:r>
              <a:rPr lang="en-US" dirty="0" smtClean="0"/>
              <a:t>Public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15</a:t>
            </a:fld>
            <a:endParaRPr lang="en-US">
              <a:solidFill>
                <a:srgbClr val="006647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" y="1213945"/>
          <a:ext cx="12192000" cy="6085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249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19100" y="176392"/>
            <a:ext cx="5294547" cy="13255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Transition Neighborhood 1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16</a:t>
            </a:fld>
            <a:endParaRPr lang="en-US" dirty="0">
              <a:solidFill>
                <a:srgbClr val="00664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19100" y="1370370"/>
            <a:ext cx="5027107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Uses: </a:t>
            </a:r>
            <a:r>
              <a:rPr lang="en-US" dirty="0">
                <a:solidFill>
                  <a:srgbClr val="006647"/>
                </a:solidFill>
              </a:rPr>
              <a:t>					                 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Estate lot residential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Clustered </a:t>
            </a:r>
            <a:r>
              <a:rPr lang="en-US" dirty="0" smtClean="0">
                <a:solidFill>
                  <a:srgbClr val="006647"/>
                </a:solidFill>
              </a:rPr>
              <a:t>residential detached</a:t>
            </a:r>
            <a:endParaRPr lang="en-US" dirty="0">
              <a:solidFill>
                <a:srgbClr val="006647"/>
              </a:solidFill>
            </a:endParaRP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</a:t>
            </a:r>
            <a:r>
              <a:rPr lang="en-US" dirty="0" smtClean="0">
                <a:solidFill>
                  <a:srgbClr val="FF0000"/>
                </a:solidFill>
              </a:rPr>
              <a:t>Accessory residential units</a:t>
            </a:r>
          </a:p>
          <a:p>
            <a:pPr marL="457200" indent="-285750">
              <a:buFont typeface="Arial" panose="020B0604020202020204" pitchFamily="34" charset="0"/>
              <a:buChar char="•"/>
              <a:tabLst>
                <a:tab pos="461963" algn="l"/>
              </a:tabLst>
            </a:pPr>
            <a:r>
              <a:rPr lang="en-US" dirty="0" smtClean="0">
                <a:solidFill>
                  <a:srgbClr val="006647"/>
                </a:solidFill>
              </a:rPr>
              <a:t>Open </a:t>
            </a:r>
            <a:r>
              <a:rPr lang="en-US" dirty="0">
                <a:solidFill>
                  <a:srgbClr val="006647"/>
                </a:solidFill>
              </a:rPr>
              <a:t>space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Civic and community facilities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Schools and public safety facilities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Agriculture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Agricultural supportive businesses</a:t>
            </a:r>
          </a:p>
          <a:p>
            <a:pPr marL="171450">
              <a:tabLst>
                <a:tab pos="461963" algn="l"/>
              </a:tabLst>
            </a:pPr>
            <a:r>
              <a:rPr lang="en-US" dirty="0">
                <a:solidFill>
                  <a:srgbClr val="006647"/>
                </a:solidFill>
              </a:rPr>
              <a:t>•	Institutional</a:t>
            </a:r>
          </a:p>
          <a:p>
            <a:endParaRPr lang="en-US" sz="1000" dirty="0">
              <a:solidFill>
                <a:srgbClr val="006647"/>
              </a:solidFill>
            </a:endParaRPr>
          </a:p>
          <a:p>
            <a:r>
              <a:rPr lang="en-US" sz="2400" b="1" dirty="0">
                <a:solidFill>
                  <a:srgbClr val="006647"/>
                </a:solidFill>
              </a:rPr>
              <a:t>Intent:</a:t>
            </a:r>
          </a:p>
          <a:p>
            <a:pPr marL="461963" indent="-290513">
              <a:tabLst>
                <a:tab pos="280988" algn="l"/>
              </a:tabLst>
            </a:pPr>
            <a:r>
              <a:rPr lang="en-US" dirty="0">
                <a:solidFill>
                  <a:srgbClr val="006647"/>
                </a:solidFill>
              </a:rPr>
              <a:t>•	Protect the viability of existing neighborhoods</a:t>
            </a:r>
          </a:p>
          <a:p>
            <a:pPr marL="461963" indent="-290513">
              <a:tabLst>
                <a:tab pos="280988" algn="l"/>
              </a:tabLst>
            </a:pPr>
            <a:r>
              <a:rPr lang="en-US" dirty="0">
                <a:solidFill>
                  <a:srgbClr val="006647"/>
                </a:solidFill>
              </a:rPr>
              <a:t>•	Maintain a rural landscape generally along the western and southern edges of the TPA</a:t>
            </a:r>
          </a:p>
          <a:p>
            <a:pPr marL="461963" indent="-290513">
              <a:tabLst>
                <a:tab pos="280988" algn="l"/>
              </a:tabLst>
            </a:pPr>
            <a:r>
              <a:rPr lang="en-US" dirty="0">
                <a:solidFill>
                  <a:srgbClr val="006647"/>
                </a:solidFill>
              </a:rPr>
              <a:t>•	Maintain a network of high quality (natural and man-made) open spaces with trails and passive recreation uses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5446207" y="176392"/>
          <a:ext cx="6500683" cy="522912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441749"/>
                <a:gridCol w="4058934"/>
              </a:tblGrid>
              <a:tr h="417600">
                <a:tc gridSpan="2">
                  <a:txBody>
                    <a:bodyPr/>
                    <a:lstStyle/>
                    <a:p>
                      <a:pPr marL="62865" marR="0" algn="l">
                        <a:lnSpc>
                          <a:spcPct val="107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 and Character Guidelines: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7600">
                <a:tc>
                  <a:txBody>
                    <a:bodyPr/>
                    <a:lstStyle/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Pattern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0" algn="l">
                        <a:lnSpc>
                          <a:spcPct val="107000"/>
                        </a:lnSpc>
                        <a:spcBef>
                          <a:spcPts val="39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Separate Uses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822085">
                <a:tc>
                  <a:txBody>
                    <a:bodyPr/>
                    <a:lstStyle/>
                    <a:p>
                      <a:pPr marL="50800" marR="228600" algn="l">
                        <a:lnSpc>
                          <a:spcPct val="100000"/>
                        </a:lnSpc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Residential Density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</a:t>
                      </a:r>
                      <a:r>
                        <a:rPr lang="en-US" sz="18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Sycolin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du/10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Middle Goose Creek 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du/10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Bull Run    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du/3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Upper Broad Run 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            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du/1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Upper Foley	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du/3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62865" marR="0" algn="l">
                        <a:lnSpc>
                          <a:spcPct val="10000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Lower Foley		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     1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du/3 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17600">
                <a:tc>
                  <a:txBody>
                    <a:bodyPr/>
                    <a:lstStyle/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Nonresidential FAR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319043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 Area Mix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ts val="115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R: 90-100%         NR: 0-10%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PC:</a:t>
                      </a:r>
                      <a:r>
                        <a:rPr lang="en-US" sz="18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0%+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17600">
                <a:tc>
                  <a:txBody>
                    <a:bodyPr/>
                    <a:lstStyle/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Bldg. Height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3 Stories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17600">
                <a:tc>
                  <a:txBody>
                    <a:bodyPr/>
                    <a:lstStyle/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Open Space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62865" marR="0" algn="l">
                        <a:lnSpc>
                          <a:spcPct val="107000"/>
                        </a:lnSpc>
                        <a:spcBef>
                          <a:spcPts val="41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50% of project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910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63" y="261974"/>
            <a:ext cx="5394158" cy="116652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Transition Neighborhood 2</a:t>
            </a:r>
            <a:endParaRPr lang="en-US" sz="3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17</a:t>
            </a:fld>
            <a:endParaRPr lang="en-US" dirty="0">
              <a:solidFill>
                <a:srgbClr val="00664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5063" y="1428501"/>
            <a:ext cx="5478138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Uses: </a:t>
            </a:r>
            <a:r>
              <a:rPr lang="en-US" dirty="0">
                <a:solidFill>
                  <a:srgbClr val="006647"/>
                </a:solidFill>
              </a:rPr>
              <a:t>	                                                                     	</a:t>
            </a:r>
          </a:p>
          <a:p>
            <a:pPr marL="520700" indent="-28892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Single-family detached and attached</a:t>
            </a:r>
            <a:r>
              <a:rPr lang="en-US" dirty="0">
                <a:solidFill>
                  <a:srgbClr val="FF0000"/>
                </a:solidFill>
              </a:rPr>
              <a:t>: duplexes, semi-detached and townhouse units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FF0000"/>
                </a:solidFill>
              </a:rPr>
              <a:t>•	Accessory residential units</a:t>
            </a:r>
          </a:p>
          <a:p>
            <a:pPr marL="231775">
              <a:tabLst>
                <a:tab pos="512763" algn="l"/>
              </a:tabLst>
            </a:pPr>
            <a:r>
              <a:rPr lang="en-US" dirty="0" smtClean="0">
                <a:solidFill>
                  <a:srgbClr val="006647"/>
                </a:solidFill>
              </a:rPr>
              <a:t>•</a:t>
            </a:r>
            <a:r>
              <a:rPr lang="en-US" dirty="0">
                <a:solidFill>
                  <a:srgbClr val="006647"/>
                </a:solidFill>
              </a:rPr>
              <a:t>	Open Space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Public facilities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Civic uses, community centers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Daycare facilities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Agriculture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Agricultural supportive businesses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Live work businesses</a:t>
            </a:r>
          </a:p>
          <a:p>
            <a:endParaRPr lang="en-US" dirty="0">
              <a:solidFill>
                <a:srgbClr val="006647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626359" y="345225"/>
          <a:ext cx="6362491" cy="403793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006027"/>
                <a:gridCol w="3356464"/>
              </a:tblGrid>
              <a:tr h="442289">
                <a:tc gridSpan="2"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 and Character Guidelines</a:t>
                      </a:r>
                      <a:r>
                        <a:rPr lang="en-US" sz="12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2289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Pattern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Separate Uses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2289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Residential Density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1 du / acre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2289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Non-residential FAR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384197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 Area Mix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ts val="115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R: 90-100%      NR: 0-10%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PC:</a:t>
                      </a:r>
                      <a:r>
                        <a:rPr lang="en-US" sz="18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0%+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2289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Bldg. Height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3 stories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2289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Open Space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50% of project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49503" y="4584923"/>
            <a:ext cx="106994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47"/>
                </a:solidFill>
              </a:rPr>
              <a:t>Intent: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Preserving </a:t>
            </a:r>
            <a:r>
              <a:rPr lang="en-US" dirty="0">
                <a:solidFill>
                  <a:srgbClr val="006647"/>
                </a:solidFill>
              </a:rPr>
              <a:t>of higher quality open space (Development of Open Space Plans – Use, accessible, preservation of historic resources, and integration into the </a:t>
            </a:r>
            <a:r>
              <a:rPr lang="en-US" dirty="0" smtClean="0">
                <a:solidFill>
                  <a:srgbClr val="006647"/>
                </a:solidFill>
              </a:rPr>
              <a:t>development)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Encourage </a:t>
            </a:r>
            <a:r>
              <a:rPr lang="en-US" dirty="0">
                <a:solidFill>
                  <a:srgbClr val="006647"/>
                </a:solidFill>
              </a:rPr>
              <a:t>more housing variety through smaller lot size and compact design </a:t>
            </a:r>
            <a:endParaRPr lang="en-US" dirty="0" smtClean="0">
              <a:solidFill>
                <a:srgbClr val="006647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Maintain </a:t>
            </a:r>
            <a:r>
              <a:rPr lang="en-US" dirty="0">
                <a:solidFill>
                  <a:srgbClr val="006647"/>
                </a:solidFill>
              </a:rPr>
              <a:t>a network of high </a:t>
            </a:r>
            <a:r>
              <a:rPr lang="en-US" dirty="0" smtClean="0">
                <a:solidFill>
                  <a:srgbClr val="006647"/>
                </a:solidFill>
              </a:rPr>
              <a:t>quality </a:t>
            </a:r>
            <a:r>
              <a:rPr lang="en-US" dirty="0">
                <a:solidFill>
                  <a:srgbClr val="006647"/>
                </a:solidFill>
              </a:rPr>
              <a:t>open spaces with trails and passive recreation uses </a:t>
            </a:r>
          </a:p>
        </p:txBody>
      </p:sp>
    </p:spTree>
    <p:extLst>
      <p:ext uri="{BB962C8B-B14F-4D97-AF65-F5344CB8AC3E}">
        <p14:creationId xmlns:p14="http://schemas.microsoft.com/office/powerpoint/2010/main" val="3153325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03720" y="299196"/>
            <a:ext cx="4588998" cy="112842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Transition Neighborhood 3</a:t>
            </a: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18</a:t>
            </a:fld>
            <a:endParaRPr lang="en-US" dirty="0">
              <a:solidFill>
                <a:srgbClr val="006647"/>
              </a:solidFill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6038193" y="364510"/>
          <a:ext cx="5942314" cy="42549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920451"/>
                <a:gridCol w="3021863"/>
              </a:tblGrid>
              <a:tr h="426700">
                <a:tc gridSpan="2"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 and Character Guidelines:</a:t>
                      </a:r>
                      <a:endParaRPr lang="en-US" sz="2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80764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Pattern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Separate Uses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80764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Residential Density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4 du / acre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0285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Non-residential FAR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0.25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464917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 Area Mix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ts val="1150"/>
                        </a:lnSpc>
                        <a:spcBef>
                          <a:spcPts val="54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R: 90-100%      NR: 0-10%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PC:</a:t>
                      </a:r>
                      <a:r>
                        <a:rPr lang="en-US" sz="1800" b="1" spc="-15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0%+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80764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Bldg. Height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3 stories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80764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Open Space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7683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50% of project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79213" y="1184473"/>
            <a:ext cx="582828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Uses: </a:t>
            </a:r>
            <a:r>
              <a:rPr lang="en-US" dirty="0">
                <a:solidFill>
                  <a:srgbClr val="006647"/>
                </a:solidFill>
              </a:rPr>
              <a:t>	                                                                     	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Single-family detached</a:t>
            </a:r>
          </a:p>
          <a:p>
            <a:pPr marL="520700" indent="-28892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Single family attached</a:t>
            </a:r>
            <a:r>
              <a:rPr lang="en-US" dirty="0">
                <a:solidFill>
                  <a:srgbClr val="FF0000"/>
                </a:solidFill>
              </a:rPr>
              <a:t>: duplexes, semi-detached and townhouse units 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</a:t>
            </a:r>
            <a:r>
              <a:rPr lang="en-US" dirty="0">
                <a:solidFill>
                  <a:srgbClr val="FF0000"/>
                </a:solidFill>
              </a:rPr>
              <a:t>Accessory residential units</a:t>
            </a:r>
          </a:p>
          <a:p>
            <a:pPr marL="231775">
              <a:tabLst>
                <a:tab pos="512763" algn="l"/>
              </a:tabLst>
            </a:pPr>
            <a:r>
              <a:rPr lang="en-US" dirty="0" smtClean="0">
                <a:solidFill>
                  <a:srgbClr val="006647"/>
                </a:solidFill>
              </a:rPr>
              <a:t>•</a:t>
            </a:r>
            <a:r>
              <a:rPr lang="en-US" dirty="0">
                <a:solidFill>
                  <a:srgbClr val="006647"/>
                </a:solidFill>
              </a:rPr>
              <a:t>	Open Space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Public facilities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Active adult retirement communities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Civic uses, community centers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Daycare facilities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Live work businesses</a:t>
            </a:r>
          </a:p>
          <a:p>
            <a:pPr marL="231775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Small footprint, neighborhood businesses</a:t>
            </a:r>
          </a:p>
          <a:p>
            <a:endParaRPr lang="en-US" dirty="0">
              <a:solidFill>
                <a:srgbClr val="006647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213" y="4619469"/>
            <a:ext cx="112773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6647"/>
                </a:solidFill>
              </a:rPr>
              <a:t>Intent:</a:t>
            </a:r>
            <a:r>
              <a:rPr lang="en-US" dirty="0">
                <a:solidFill>
                  <a:srgbClr val="006647"/>
                </a:solidFill>
              </a:rPr>
              <a:t>	</a:t>
            </a:r>
          </a:p>
          <a:p>
            <a:r>
              <a:rPr lang="en-US" dirty="0" smtClean="0">
                <a:solidFill>
                  <a:srgbClr val="006647"/>
                </a:solidFill>
              </a:rPr>
              <a:t>To </a:t>
            </a:r>
            <a:r>
              <a:rPr lang="en-US" dirty="0">
                <a:solidFill>
                  <a:srgbClr val="006647"/>
                </a:solidFill>
              </a:rPr>
              <a:t>encourage a compact </a:t>
            </a:r>
            <a:r>
              <a:rPr lang="en-US" dirty="0" smtClean="0">
                <a:solidFill>
                  <a:srgbClr val="006647"/>
                </a:solidFill>
              </a:rPr>
              <a:t>residential </a:t>
            </a:r>
            <a:r>
              <a:rPr lang="en-US" dirty="0">
                <a:solidFill>
                  <a:srgbClr val="006647"/>
                </a:solidFill>
              </a:rPr>
              <a:t>pattern that integrates </a:t>
            </a:r>
            <a:r>
              <a:rPr lang="en-US" dirty="0" smtClean="0">
                <a:solidFill>
                  <a:srgbClr val="006647"/>
                </a:solidFill>
              </a:rPr>
              <a:t>green </a:t>
            </a:r>
            <a:r>
              <a:rPr lang="en-US" dirty="0">
                <a:solidFill>
                  <a:srgbClr val="006647"/>
                </a:solidFill>
              </a:rPr>
              <a:t>areas/gathering spaces </a:t>
            </a:r>
            <a:r>
              <a:rPr lang="en-US" dirty="0" smtClean="0">
                <a:solidFill>
                  <a:srgbClr val="006647"/>
                </a:solidFill>
              </a:rPr>
              <a:t>in </a:t>
            </a:r>
            <a:r>
              <a:rPr lang="en-US" dirty="0">
                <a:solidFill>
                  <a:srgbClr val="006647"/>
                </a:solidFill>
              </a:rPr>
              <a:t>a walkable </a:t>
            </a:r>
            <a:r>
              <a:rPr lang="en-US" dirty="0" smtClean="0">
                <a:solidFill>
                  <a:srgbClr val="006647"/>
                </a:solidFill>
              </a:rPr>
              <a:t>community</a:t>
            </a:r>
          </a:p>
          <a:p>
            <a:r>
              <a:rPr lang="en-US" dirty="0" smtClean="0">
                <a:solidFill>
                  <a:srgbClr val="006647"/>
                </a:solidFill>
              </a:rPr>
              <a:t>To </a:t>
            </a:r>
            <a:r>
              <a:rPr lang="en-US" dirty="0">
                <a:solidFill>
                  <a:srgbClr val="006647"/>
                </a:solidFill>
              </a:rPr>
              <a:t>encourage a variety of housing design, lots sizes and detached accessory dwelling </a:t>
            </a:r>
            <a:r>
              <a:rPr lang="en-US" dirty="0" smtClean="0">
                <a:solidFill>
                  <a:srgbClr val="006647"/>
                </a:solidFill>
              </a:rPr>
              <a:t>units</a:t>
            </a:r>
          </a:p>
          <a:p>
            <a:r>
              <a:rPr lang="en-US" dirty="0" smtClean="0">
                <a:solidFill>
                  <a:srgbClr val="006647"/>
                </a:solidFill>
              </a:rPr>
              <a:t>To </a:t>
            </a:r>
            <a:r>
              <a:rPr lang="en-US" dirty="0">
                <a:solidFill>
                  <a:srgbClr val="006647"/>
                </a:solidFill>
              </a:rPr>
              <a:t>encourage a traditional design </a:t>
            </a:r>
            <a:r>
              <a:rPr lang="en-US" dirty="0" smtClean="0">
                <a:solidFill>
                  <a:srgbClr val="006647"/>
                </a:solidFill>
              </a:rPr>
              <a:t>with pedestrian </a:t>
            </a:r>
            <a:r>
              <a:rPr lang="en-US" dirty="0">
                <a:solidFill>
                  <a:srgbClr val="006647"/>
                </a:solidFill>
              </a:rPr>
              <a:t>focused streets,</a:t>
            </a:r>
            <a:r>
              <a:rPr lang="en-US" dirty="0">
                <a:solidFill>
                  <a:srgbClr val="FF0000"/>
                </a:solidFill>
              </a:rPr>
              <a:t> a variety of residential types and lot sizes intermingled along the same street. </a:t>
            </a:r>
          </a:p>
        </p:txBody>
      </p:sp>
    </p:spTree>
    <p:extLst>
      <p:ext uri="{BB962C8B-B14F-4D97-AF65-F5344CB8AC3E}">
        <p14:creationId xmlns:p14="http://schemas.microsoft.com/office/powerpoint/2010/main" val="115279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5961" y="355600"/>
            <a:ext cx="5287050" cy="888534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Transition Commercial Center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80701" y="4311924"/>
            <a:ext cx="5729561" cy="19172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4400" b="1" dirty="0" smtClean="0">
                <a:latin typeface="+mn-lt"/>
              </a:rPr>
              <a:t>Intent</a:t>
            </a:r>
            <a:r>
              <a:rPr lang="en-US" b="1" dirty="0" smtClean="0">
                <a:latin typeface="+mn-lt"/>
              </a:rPr>
              <a:t>:</a:t>
            </a:r>
          </a:p>
          <a:p>
            <a:pPr marL="0" indent="0">
              <a:buNone/>
            </a:pPr>
            <a:r>
              <a:rPr lang="en-US" sz="3300" dirty="0" smtClean="0">
                <a:latin typeface="+mn-lt"/>
              </a:rPr>
              <a:t>Provide </a:t>
            </a:r>
            <a:r>
              <a:rPr lang="en-US" sz="3300" dirty="0">
                <a:latin typeface="+mn-lt"/>
              </a:rPr>
              <a:t>a community-serving activity </a:t>
            </a:r>
            <a:r>
              <a:rPr lang="en-US" sz="3300" dirty="0" smtClean="0">
                <a:latin typeface="+mn-lt"/>
              </a:rPr>
              <a:t>center offering retail, entertainment, service and civic uses compatible </a:t>
            </a:r>
            <a:r>
              <a:rPr lang="en-US" sz="3300" dirty="0">
                <a:latin typeface="+mn-lt"/>
              </a:rPr>
              <a:t>with the character of the Transition Area</a:t>
            </a:r>
          </a:p>
          <a:p>
            <a:pPr marL="0" indent="0">
              <a:buNone/>
            </a:pPr>
            <a:r>
              <a:rPr lang="en-US" sz="3300" dirty="0" smtClean="0">
                <a:latin typeface="+mn-lt"/>
              </a:rPr>
              <a:t>Encourage </a:t>
            </a:r>
            <a:r>
              <a:rPr lang="en-US" sz="3300" dirty="0">
                <a:latin typeface="+mn-lt"/>
              </a:rPr>
              <a:t>a small scale commercial village pattern with nearby diverse housing types and </a:t>
            </a:r>
            <a:r>
              <a:rPr lang="en-US" sz="3300" dirty="0" smtClean="0">
                <a:latin typeface="+mn-lt"/>
              </a:rPr>
              <a:t>sizes</a:t>
            </a:r>
            <a:endParaRPr lang="en-US" sz="3300" dirty="0">
              <a:latin typeface="+mn-lt"/>
            </a:endParaRPr>
          </a:p>
          <a:p>
            <a:pPr marL="0" indent="0">
              <a:buNone/>
            </a:pPr>
            <a:r>
              <a:rPr lang="en-US" sz="3300" dirty="0" smtClean="0">
                <a:latin typeface="+mn-lt"/>
              </a:rPr>
              <a:t>Conveniently </a:t>
            </a:r>
            <a:r>
              <a:rPr lang="en-US" sz="3300" dirty="0">
                <a:latin typeface="+mn-lt"/>
              </a:rPr>
              <a:t>meet the retail and service needs of </a:t>
            </a:r>
            <a:r>
              <a:rPr lang="en-US" sz="3300" dirty="0" smtClean="0">
                <a:latin typeface="+mn-lt"/>
              </a:rPr>
              <a:t>residents</a:t>
            </a:r>
            <a:endParaRPr lang="en-US" sz="3300" dirty="0">
              <a:latin typeface="+mn-lt"/>
            </a:endParaRP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19</a:t>
            </a:fld>
            <a:endParaRPr lang="en-US" dirty="0">
              <a:solidFill>
                <a:srgbClr val="006647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997575" y="280738"/>
          <a:ext cx="6026021" cy="5788985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398211"/>
                <a:gridCol w="1813905"/>
                <a:gridCol w="1813905"/>
              </a:tblGrid>
              <a:tr h="449607">
                <a:tc gridSpan="3"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 and Character Guidelines: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373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Pattern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Vertically Mixed Uses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Separate Uses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674373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Residential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Density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du/ac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du/ac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345572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Nonres. FAR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392517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 Area Mix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R: 0-60%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40-100%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0%+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345572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 FAR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0.6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215827">
                <a:tc>
                  <a:txBody>
                    <a:bodyPr/>
                    <a:lstStyle/>
                    <a:p>
                      <a:pPr marL="44450" marR="0" algn="l">
                        <a:lnSpc>
                          <a:spcPts val="113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FAR Mix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R: 0-60%  </a:t>
                      </a:r>
                      <a:b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NR: 40-100%</a:t>
                      </a:r>
                      <a:b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PC:</a:t>
                      </a:r>
                      <a:r>
                        <a:rPr lang="en-US" sz="1800" b="1" spc="-15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0%+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n/a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345572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Bldg. Height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3 stories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3 stories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345572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Open Space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30% of project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571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30% of project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80701" y="1115715"/>
            <a:ext cx="4493172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Uses: </a:t>
            </a:r>
            <a:r>
              <a:rPr lang="en-US" dirty="0">
                <a:solidFill>
                  <a:srgbClr val="006647"/>
                </a:solidFill>
              </a:rPr>
              <a:t>	                                                                     	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Community-serving retail commercial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Small-footprint commercial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Multifamily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Single family detached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Single family attached</a:t>
            </a:r>
            <a:r>
              <a:rPr lang="en-US" dirty="0">
                <a:solidFill>
                  <a:srgbClr val="FF0000"/>
                </a:solidFill>
              </a:rPr>
              <a:t>: duplexes, semi-detached and townhouse units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Office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Public facilities and civic uses/space</a:t>
            </a:r>
          </a:p>
          <a:p>
            <a:pPr marL="401638" indent="-233363">
              <a:tabLst>
                <a:tab pos="401638" algn="l"/>
              </a:tabLst>
            </a:pPr>
            <a:r>
              <a:rPr lang="en-US" dirty="0">
                <a:solidFill>
                  <a:srgbClr val="006647"/>
                </a:solidFill>
              </a:rPr>
              <a:t>•	Recreational </a:t>
            </a:r>
            <a:r>
              <a:rPr lang="en-US" dirty="0" smtClean="0">
                <a:solidFill>
                  <a:srgbClr val="006647"/>
                </a:solidFill>
              </a:rPr>
              <a:t>facilities</a:t>
            </a:r>
            <a:endParaRPr lang="en-US" dirty="0">
              <a:solidFill>
                <a:srgbClr val="0066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Policy Area 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191406"/>
            <a:ext cx="10515600" cy="38506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Objective</a:t>
            </a:r>
          </a:p>
          <a:p>
            <a:pPr marL="0" indent="0">
              <a:buNone/>
            </a:pPr>
            <a:endParaRPr lang="en-US" sz="1000" dirty="0" smtClean="0"/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 draft policies, actions and guidelines that support the Place Types, Place Type Map and Guiding Principles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Seek the Stakeholders comments and suggestions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Report back with revised policies based on tonight’s discussion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5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057" y="365125"/>
            <a:ext cx="5558743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Transitional Light Industrial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>
                <a:solidFill>
                  <a:srgbClr val="006647"/>
                </a:solidFill>
              </a:rPr>
              <a:pPr/>
              <a:t>20</a:t>
            </a:fld>
            <a:endParaRPr lang="en-US" dirty="0">
              <a:solidFill>
                <a:srgbClr val="006647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892800" y="365124"/>
          <a:ext cx="6100233" cy="4184297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129685"/>
                <a:gridCol w="2970548"/>
              </a:tblGrid>
              <a:tr h="440908">
                <a:tc gridSpan="2">
                  <a:txBody>
                    <a:bodyPr/>
                    <a:lstStyle/>
                    <a:p>
                      <a:pPr marL="5080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  <a:tabLst>
                          <a:tab pos="771525" algn="l"/>
                        </a:tabLst>
                      </a:pPr>
                      <a:r>
                        <a:rPr lang="en-US" sz="2400" b="1" dirty="0">
                          <a:effectLst/>
                          <a:latin typeface="Ebrima" panose="02000000000000000000" pitchFamily="2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Form and Character Guidelines:</a:t>
                      </a:r>
                      <a:endParaRPr lang="en-US" sz="24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4940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Use Pattern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Separate Uses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0908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Target </a:t>
                      </a: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Residential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Density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n/a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40908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Non-Residential </a:t>
                      </a: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FAR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0.6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1395285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Land Area Mix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(R: 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NR: Nonresidential, </a:t>
                      </a:r>
                      <a:b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Public/Civic)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R: 0%        NR: 100% 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4465" marR="0" algn="l">
                        <a:lnSpc>
                          <a:spcPct val="107000"/>
                        </a:lnSpc>
                        <a:spcBef>
                          <a:spcPts val="34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PC: 0%+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437018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Bldg. Height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Up to 4 stories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  <a:tr h="674330">
                <a:tc>
                  <a:txBody>
                    <a:bodyPr/>
                    <a:lstStyle/>
                    <a:p>
                      <a:pPr marL="44450" marR="0" algn="l">
                        <a:lnSpc>
                          <a:spcPct val="107000"/>
                        </a:lnSpc>
                        <a:spcBef>
                          <a:spcPts val="43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Minimum Open Space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  <a:tc>
                  <a:txBody>
                    <a:bodyPr/>
                    <a:lstStyle/>
                    <a:p>
                      <a:pPr marL="164465" marR="0" algn="l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Transition: 50% of site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64465" marR="0" algn="l">
                        <a:lnSpc>
                          <a:spcPts val="1150"/>
                        </a:lnSpc>
                        <a:spcBef>
                          <a:spcPts val="155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Suburban: 20% of site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866"/>
                    </a:solidFill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413898" y="1559444"/>
            <a:ext cx="487655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Uses: </a:t>
            </a:r>
            <a:r>
              <a:rPr lang="en-US" dirty="0">
                <a:solidFill>
                  <a:srgbClr val="006647"/>
                </a:solidFill>
              </a:rPr>
              <a:t>	                                                                     	</a:t>
            </a: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Light </a:t>
            </a:r>
            <a:r>
              <a:rPr lang="en-US" dirty="0">
                <a:solidFill>
                  <a:srgbClr val="006647"/>
                </a:solidFill>
              </a:rPr>
              <a:t>industrial </a:t>
            </a: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Warehousing (not recommended in </a:t>
            </a:r>
            <a:r>
              <a:rPr lang="en-US" dirty="0" err="1" smtClean="0">
                <a:solidFill>
                  <a:srgbClr val="006647"/>
                </a:solidFill>
              </a:rPr>
              <a:t>TPA</a:t>
            </a:r>
            <a:r>
              <a:rPr lang="en-US" dirty="0" smtClean="0">
                <a:solidFill>
                  <a:srgbClr val="006647"/>
                </a:solidFill>
              </a:rPr>
              <a:t>)</a:t>
            </a:r>
            <a:endParaRPr lang="en-US" dirty="0">
              <a:solidFill>
                <a:srgbClr val="006647"/>
              </a:solidFill>
            </a:endParaRP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Data </a:t>
            </a:r>
            <a:r>
              <a:rPr lang="en-US" dirty="0">
                <a:solidFill>
                  <a:srgbClr val="006647"/>
                </a:solidFill>
              </a:rPr>
              <a:t>centers </a:t>
            </a: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Flex </a:t>
            </a:r>
            <a:r>
              <a:rPr lang="en-US" dirty="0">
                <a:solidFill>
                  <a:srgbClr val="006647"/>
                </a:solidFill>
              </a:rPr>
              <a:t>space </a:t>
            </a: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Office </a:t>
            </a:r>
            <a:endParaRPr lang="en-US" dirty="0">
              <a:solidFill>
                <a:srgbClr val="006647"/>
              </a:solidFill>
            </a:endParaRP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Institutional </a:t>
            </a:r>
            <a:r>
              <a:rPr lang="en-US" dirty="0">
                <a:solidFill>
                  <a:srgbClr val="006647"/>
                </a:solidFill>
              </a:rPr>
              <a:t>campus </a:t>
            </a:r>
            <a:endParaRPr lang="en-US" dirty="0" smtClean="0">
              <a:solidFill>
                <a:srgbClr val="006647"/>
              </a:solidFill>
            </a:endParaRP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Public </a:t>
            </a:r>
            <a:r>
              <a:rPr lang="en-US" dirty="0">
                <a:solidFill>
                  <a:srgbClr val="006647"/>
                </a:solidFill>
              </a:rPr>
              <a:t>facilities </a:t>
            </a:r>
          </a:p>
          <a:p>
            <a:pPr marL="395288" indent="-225425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6647"/>
                </a:solidFill>
              </a:rPr>
              <a:t>Supporting </a:t>
            </a:r>
            <a:r>
              <a:rPr lang="en-US" dirty="0">
                <a:solidFill>
                  <a:srgbClr val="006647"/>
                </a:solidFill>
              </a:rPr>
              <a:t>retail and service commercial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3898" y="4237100"/>
            <a:ext cx="1149588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6647"/>
                </a:solidFill>
              </a:rPr>
              <a:t>Intent:</a:t>
            </a:r>
          </a:p>
          <a:p>
            <a:pPr marL="512763" indent="-280988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</a:t>
            </a:r>
            <a:r>
              <a:rPr lang="en-US" dirty="0" smtClean="0">
                <a:solidFill>
                  <a:srgbClr val="006647"/>
                </a:solidFill>
              </a:rPr>
              <a:t>Provision </a:t>
            </a:r>
            <a:r>
              <a:rPr lang="en-US" dirty="0">
                <a:solidFill>
                  <a:srgbClr val="006647"/>
                </a:solidFill>
              </a:rPr>
              <a:t>of open space </a:t>
            </a:r>
            <a:r>
              <a:rPr lang="en-US" dirty="0" smtClean="0">
                <a:solidFill>
                  <a:srgbClr val="006647"/>
                </a:solidFill>
              </a:rPr>
              <a:t>providing opaque </a:t>
            </a:r>
            <a:r>
              <a:rPr lang="en-US" dirty="0">
                <a:solidFill>
                  <a:srgbClr val="006647"/>
                </a:solidFill>
              </a:rPr>
              <a:t>visual screening of new development from roads </a:t>
            </a:r>
            <a:r>
              <a:rPr lang="en-US" dirty="0" smtClean="0">
                <a:solidFill>
                  <a:srgbClr val="006647"/>
                </a:solidFill>
              </a:rPr>
              <a:t>/ </a:t>
            </a:r>
            <a:r>
              <a:rPr lang="en-US" dirty="0">
                <a:solidFill>
                  <a:srgbClr val="006647"/>
                </a:solidFill>
              </a:rPr>
              <a:t>adjacent uses to maintain the characteristic visual qualities </a:t>
            </a:r>
            <a:r>
              <a:rPr lang="en-US" dirty="0" smtClean="0">
                <a:solidFill>
                  <a:srgbClr val="006647"/>
                </a:solidFill>
              </a:rPr>
              <a:t>and </a:t>
            </a:r>
            <a:r>
              <a:rPr lang="en-US" dirty="0">
                <a:solidFill>
                  <a:srgbClr val="006647"/>
                </a:solidFill>
              </a:rPr>
              <a:t>provides protection of environmental features and natural vegetation</a:t>
            </a:r>
          </a:p>
          <a:p>
            <a:pPr marL="512763" indent="-280988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Provide a variety of employment types </a:t>
            </a:r>
            <a:r>
              <a:rPr lang="en-US" dirty="0" smtClean="0">
                <a:solidFill>
                  <a:srgbClr val="006647"/>
                </a:solidFill>
              </a:rPr>
              <a:t>compatible </a:t>
            </a:r>
            <a:r>
              <a:rPr lang="en-US" dirty="0">
                <a:solidFill>
                  <a:srgbClr val="006647"/>
                </a:solidFill>
              </a:rPr>
              <a:t>with surrounding </a:t>
            </a:r>
            <a:r>
              <a:rPr lang="en-US" dirty="0" smtClean="0">
                <a:solidFill>
                  <a:srgbClr val="006647"/>
                </a:solidFill>
              </a:rPr>
              <a:t>communities meeting businesses needs </a:t>
            </a:r>
            <a:endParaRPr lang="en-US" dirty="0">
              <a:solidFill>
                <a:srgbClr val="006647"/>
              </a:solidFill>
            </a:endParaRPr>
          </a:p>
          <a:p>
            <a:pPr marL="512763" indent="-280988">
              <a:tabLst>
                <a:tab pos="512763" algn="l"/>
              </a:tabLst>
            </a:pPr>
            <a:r>
              <a:rPr lang="en-US" dirty="0">
                <a:solidFill>
                  <a:srgbClr val="006647"/>
                </a:solidFill>
              </a:rPr>
              <a:t>•	Supports continued development of a thriving and resilient business economy </a:t>
            </a:r>
            <a:r>
              <a:rPr lang="en-US" dirty="0" smtClean="0">
                <a:solidFill>
                  <a:srgbClr val="006647"/>
                </a:solidFill>
              </a:rPr>
              <a:t>accommodating a </a:t>
            </a:r>
            <a:r>
              <a:rPr lang="en-US" dirty="0">
                <a:solidFill>
                  <a:srgbClr val="006647"/>
                </a:solidFill>
              </a:rPr>
              <a:t>diversity of businesses that contribute to the community </a:t>
            </a:r>
          </a:p>
        </p:txBody>
      </p:sp>
    </p:spTree>
    <p:extLst>
      <p:ext uri="{BB962C8B-B14F-4D97-AF65-F5344CB8AC3E}">
        <p14:creationId xmlns:p14="http://schemas.microsoft.com/office/powerpoint/2010/main" val="2596641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Northern </a:t>
            </a:r>
            <a:r>
              <a:rPr lang="en-US" dirty="0" err="1" smtClean="0"/>
              <a:t>TPA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0"/>
            <a:ext cx="6096000" cy="647519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069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Reservoir Area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22</a:t>
            </a:fld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587548" y="174002"/>
            <a:ext cx="5388376" cy="5958784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93590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23710" y="220717"/>
            <a:ext cx="5868290" cy="596270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050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8" y="365125"/>
            <a:ext cx="4088772" cy="1325563"/>
          </a:xfrm>
        </p:spPr>
        <p:txBody>
          <a:bodyPr/>
          <a:lstStyle/>
          <a:p>
            <a:r>
              <a:rPr lang="en-US" dirty="0" smtClean="0"/>
              <a:t>Southwest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24800" y="156242"/>
            <a:ext cx="7567200" cy="608378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124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Southeast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267903" y="120525"/>
            <a:ext cx="4924097" cy="607866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25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Guiding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9807"/>
            <a:ext cx="10515600" cy="562560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 visual transition between the Suburban 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Policy Area 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Rural Policy Area, utilizing development concepts that consider how buildings relate to each other and the environment;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 network of protected open space that maintains green infrastructure assets and reinforces the unique character;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greater emphasis on quality, connected, usable, and accessible open space;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Provide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for more publicly accessible trails and parks;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Ensure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the compatibility of new development with existing development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40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6019800" cy="896116"/>
          </a:xfrm>
        </p:spPr>
        <p:txBody>
          <a:bodyPr>
            <a:normAutofit/>
          </a:bodyPr>
          <a:lstStyle/>
          <a:p>
            <a:r>
              <a:rPr lang="en-US" sz="4000" dirty="0"/>
              <a:t>Guiding Principles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1242"/>
            <a:ext cx="10515600" cy="484001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Focus on better overall design to provide more unique and innovative residential communities (different than typical single family subdivision with large lots); and 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Provide for commercial uses and public facilities, compatible with desired residential development patterns and the character of the Transition Policy Area.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Provide development options that result in a variety of housing choices within targeted areas, which include a range of options for housing and lot sizes and housing type.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 startAt="6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Provide for strategic development of industrial uses that are sensibly located and are compatible with surrounding development.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3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 Map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994775" y="0"/>
            <a:ext cx="6197225" cy="685800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497" y="2191407"/>
            <a:ext cx="51710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Place Type Map and Place Type descriptions replace a number of subarea specific policies from the Revised General Plan.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86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43413"/>
          </a:xfrm>
        </p:spPr>
        <p:txBody>
          <a:bodyPr/>
          <a:lstStyle/>
          <a:p>
            <a:r>
              <a:rPr lang="en-US" dirty="0" smtClean="0"/>
              <a:t>Draft </a:t>
            </a:r>
            <a:r>
              <a:rPr lang="en-US" dirty="0" err="1" smtClean="0"/>
              <a:t>TPA</a:t>
            </a:r>
            <a:r>
              <a:rPr lang="en-US" dirty="0" smtClean="0"/>
              <a:t> Policies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529255"/>
            <a:ext cx="10670628" cy="46477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  <a:tabLst>
                <a:tab pos="520700" algn="l"/>
              </a:tabLst>
            </a:pPr>
            <a:r>
              <a:rPr lang="en-US" dirty="0"/>
              <a:t>1.	Accommodate residential and non-residential uses:</a:t>
            </a: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clustering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retaining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views, </a:t>
            </a: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natural, historic, and cultural resources, </a:t>
            </a:r>
          </a:p>
          <a:p>
            <a:pPr lvl="2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protecting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and enhancing the area’s river and stream </a:t>
            </a:r>
          </a:p>
          <a:p>
            <a:pPr lvl="2"/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buffer </a:t>
            </a:r>
            <a:r>
              <a:rPr lang="en-US" sz="3100" b="1" dirty="0">
                <a:latin typeface="Arial" panose="020B0604020202020204" pitchFamily="34" charset="0"/>
                <a:cs typeface="Arial" panose="020B0604020202020204" pitchFamily="34" charset="0"/>
              </a:rPr>
              <a:t>surrounding development</a:t>
            </a:r>
          </a:p>
          <a:p>
            <a:pPr marL="520700" indent="0">
              <a:buNone/>
            </a:pP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(General Policies 2, Community Design Policies 9, 15 and 16)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Encourage </a:t>
            </a:r>
            <a:r>
              <a:rPr lang="en-US" dirty="0"/>
              <a:t>a variety of housing 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(Community Design policies 1, 20,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21)</a:t>
            </a:r>
          </a:p>
          <a:p>
            <a:pPr marL="514350" indent="-514350">
              <a:buAutoNum type="arabicPeriod" startAt="2"/>
            </a:pPr>
            <a:r>
              <a:rPr lang="en-US" b="1" i="0" dirty="0" smtClean="0">
                <a:latin typeface="Arial Black" panose="020B0A04020102020204" pitchFamily="34" charset="0"/>
              </a:rPr>
              <a:t>Offer publicly accessible </a:t>
            </a:r>
            <a:r>
              <a:rPr lang="en-US" b="1" i="0" dirty="0">
                <a:latin typeface="Arial Black" panose="020B0A04020102020204" pitchFamily="34" charset="0"/>
              </a:rPr>
              <a:t>parks and recreation</a:t>
            </a:r>
            <a:r>
              <a:rPr lang="en-US" sz="2100" dirty="0"/>
              <a:t>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Community Design policies </a:t>
            </a:r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24, 25</a:t>
            </a:r>
            <a:r>
              <a:rPr lang="en-US" sz="21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520700" indent="-520700">
              <a:buNone/>
            </a:pPr>
            <a:r>
              <a:rPr lang="en-US" dirty="0"/>
              <a:t>4.	</a:t>
            </a:r>
            <a:r>
              <a:rPr lang="en-US" dirty="0">
                <a:solidFill>
                  <a:srgbClr val="FF0000"/>
                </a:solidFill>
              </a:rPr>
              <a:t>Require new development connect to </a:t>
            </a:r>
            <a:r>
              <a:rPr lang="en-US" dirty="0" smtClean="0">
                <a:solidFill>
                  <a:srgbClr val="FF0000"/>
                </a:solidFill>
              </a:rPr>
              <a:t>Loudoun </a:t>
            </a:r>
            <a:r>
              <a:rPr lang="en-US" dirty="0">
                <a:solidFill>
                  <a:srgbClr val="FF0000"/>
                </a:solidFill>
              </a:rPr>
              <a:t>Water</a:t>
            </a:r>
            <a:r>
              <a:rPr lang="en-US" dirty="0"/>
              <a:t>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(General Policies 3, 4, 5, 11)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2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5704490" cy="82708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Draft </a:t>
            </a:r>
            <a:r>
              <a:rPr lang="en-US" sz="4000" dirty="0" err="1" smtClean="0"/>
              <a:t>TPA</a:t>
            </a:r>
            <a:r>
              <a:rPr lang="en-US" sz="4000" dirty="0" smtClean="0"/>
              <a:t> Policies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 fontScale="92500" lnSpcReduction="10000"/>
          </a:bodyPr>
          <a:lstStyle/>
          <a:p>
            <a:pPr marL="0" indent="0" defTabSz="568325">
              <a:buNone/>
            </a:pPr>
            <a:r>
              <a:rPr lang="en-US" dirty="0"/>
              <a:t>5.	Protect the drinking water resources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(General Policies 1)</a:t>
            </a:r>
          </a:p>
          <a:p>
            <a:pPr marL="0" indent="0" defTabSz="568325">
              <a:buNone/>
            </a:pPr>
            <a:r>
              <a:rPr lang="en-US" dirty="0"/>
              <a:t>6.	Retain 50% open space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(Community Design Policies 4, 5, 6)</a:t>
            </a:r>
          </a:p>
          <a:p>
            <a:pPr marL="0" indent="0" defTabSz="568325">
              <a:buNone/>
            </a:pPr>
            <a:r>
              <a:rPr lang="en-US" dirty="0"/>
              <a:t>7.	Support Industrial uses in the Lower Sycolin </a:t>
            </a:r>
          </a:p>
          <a:p>
            <a:pPr marL="914400" lvl="2" indent="0" defTabSz="685800">
              <a:buNone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a.	Compatible</a:t>
            </a:r>
            <a:endParaRPr lang="en-US" sz="2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 defTabSz="68580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b.	Minimize the effects of noise, vibration, odor </a:t>
            </a:r>
          </a:p>
          <a:p>
            <a:pPr marL="914400" lvl="2" indent="0" defTabSz="685800">
              <a:buNone/>
            </a:pP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c.	Access to adequate infrastructure and</a:t>
            </a:r>
          </a:p>
          <a:p>
            <a:pPr marL="1371600" lvl="2" indent="-457200">
              <a:buAutoNum type="alphaLcPeriod" startAt="4"/>
            </a:pPr>
            <a:r>
              <a:rPr lang="en-US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</a:t>
            </a:r>
            <a:r>
              <a:rPr lang="en-US" sz="2600" b="1" dirty="0">
                <a:latin typeface="Arial" panose="020B0604020202020204" pitchFamily="34" charset="0"/>
                <a:cs typeface="Arial" panose="020B0604020202020204" pitchFamily="34" charset="0"/>
              </a:rPr>
              <a:t>community design objectives </a:t>
            </a:r>
            <a:endParaRPr lang="en-US" sz="2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en-US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900" i="0" dirty="0">
                <a:latin typeface="Arial" panose="020B0604020202020204" pitchFamily="34" charset="0"/>
                <a:cs typeface="Arial" panose="020B0604020202020204" pitchFamily="34" charset="0"/>
              </a:rPr>
              <a:t>General Policy 8; Community Design policies 15, 16; General Industrial policies 1, 2, 3, 4 </a:t>
            </a:r>
            <a:r>
              <a:rPr lang="en-US" sz="1900" i="0" dirty="0" smtClean="0">
                <a:latin typeface="Arial" panose="020B0604020202020204" pitchFamily="34" charset="0"/>
                <a:cs typeface="Arial" panose="020B0604020202020204" pitchFamily="34" charset="0"/>
              </a:rPr>
              <a:t>7)</a:t>
            </a:r>
            <a:endParaRPr lang="en-US" sz="19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AutoNum type="arabicPeriod" startAt="8"/>
            </a:pPr>
            <a:r>
              <a:rPr lang="en-US" dirty="0" smtClean="0"/>
              <a:t>Protect quarries (Luck Stone &amp; Bull Run).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(General Policies 7, Community Design policies 26, General Industrial policies 8) </a:t>
            </a:r>
            <a:endParaRPr lang="en-US" sz="19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indent="-914400">
              <a:buAutoNum type="arabicPeriod" startAt="8"/>
            </a:pPr>
            <a:r>
              <a:rPr lang="en-US" dirty="0" smtClean="0">
                <a:cs typeface="Arial" panose="020B0604020202020204" pitchFamily="34" charset="0"/>
              </a:rPr>
              <a:t>Non-residential </a:t>
            </a:r>
            <a:r>
              <a:rPr lang="en-US" dirty="0">
                <a:cs typeface="Arial" panose="020B0604020202020204" pitchFamily="34" charset="0"/>
              </a:rPr>
              <a:t>uses compatible with rural landscape. 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(Community Design Policy 16, 17)</a:t>
            </a:r>
          </a:p>
          <a:p>
            <a:pPr marL="914400" indent="-914400"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1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7979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Draft Actions/Strategies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4303"/>
            <a:ext cx="10515600" cy="48526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rgbClr val="FF0000"/>
                </a:solidFill>
              </a:rPr>
              <a:t>Amend </a:t>
            </a:r>
            <a:r>
              <a:rPr lang="en-US" dirty="0">
                <a:solidFill>
                  <a:srgbClr val="FF0000"/>
                </a:solidFill>
              </a:rPr>
              <a:t>County Zoning Ordinance:</a:t>
            </a:r>
          </a:p>
          <a:p>
            <a:pPr marL="457200" lvl="1" indent="0">
              <a:buNone/>
            </a:pPr>
            <a:r>
              <a:rPr lang="en-US" dirty="0"/>
              <a:t>•	</a:t>
            </a:r>
            <a:r>
              <a:rPr lang="en-US" sz="2600" dirty="0"/>
              <a:t>implement greater housing diversity,</a:t>
            </a:r>
          </a:p>
          <a:p>
            <a:pPr marL="457200" lvl="1" indent="0">
              <a:buNone/>
            </a:pPr>
            <a:r>
              <a:rPr lang="en-US" sz="2600" dirty="0"/>
              <a:t>•	modify village standards to accommodate mixed use commercial, and</a:t>
            </a:r>
          </a:p>
          <a:p>
            <a:pPr marL="914400" lvl="1" indent="-457200">
              <a:buNone/>
            </a:pPr>
            <a:r>
              <a:rPr lang="en-US" sz="2600" dirty="0"/>
              <a:t>•	adopt standards for industrial that implement Transition Policy Area </a:t>
            </a:r>
            <a:r>
              <a:rPr lang="en-US" sz="2600" dirty="0" smtClean="0"/>
              <a:t>objectives</a:t>
            </a:r>
          </a:p>
          <a:p>
            <a:pPr marL="0" indent="0">
              <a:buNone/>
            </a:pPr>
            <a:endParaRPr lang="en-US" sz="1300" dirty="0"/>
          </a:p>
          <a:p>
            <a:pPr marL="393700" indent="-393700">
              <a:spcBef>
                <a:spcPts val="600"/>
              </a:spcBef>
              <a:buNone/>
            </a:pPr>
            <a:r>
              <a:rPr lang="en-US" dirty="0" smtClean="0"/>
              <a:t>2. Provide </a:t>
            </a:r>
            <a:r>
              <a:rPr lang="en-US" dirty="0"/>
              <a:t>opportunities for publicly accessible open </a:t>
            </a:r>
            <a:r>
              <a:rPr lang="en-US" dirty="0" smtClean="0"/>
              <a:t>space. (Ordinance amendments needed)</a:t>
            </a:r>
            <a:endParaRPr lang="en-US" dirty="0"/>
          </a:p>
          <a:p>
            <a:pPr marL="0" indent="0">
              <a:buNone/>
            </a:pPr>
            <a:endParaRPr lang="en-US" sz="1300" dirty="0"/>
          </a:p>
          <a:p>
            <a:pPr marL="393700" indent="-393700">
              <a:spcBef>
                <a:spcPts val="600"/>
              </a:spcBef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rgbClr val="FF0000"/>
                </a:solidFill>
              </a:rPr>
              <a:t>Require </a:t>
            </a:r>
            <a:r>
              <a:rPr lang="en-US" dirty="0">
                <a:solidFill>
                  <a:srgbClr val="FF0000"/>
                </a:solidFill>
              </a:rPr>
              <a:t>Open Space Plans with development applications that illustrate use, public accessibility, resource protection and connection with other open space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r>
              <a:rPr lang="en-US" dirty="0">
                <a:solidFill>
                  <a:srgbClr val="006647"/>
                </a:solidFill>
              </a:rPr>
              <a:t>(Ordinance amendments needed)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300" dirty="0"/>
          </a:p>
          <a:p>
            <a:pPr marL="346075" indent="-346075">
              <a:spcBef>
                <a:spcPts val="600"/>
              </a:spcBef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rgbClr val="FF0000"/>
                </a:solidFill>
              </a:rPr>
              <a:t>Maintain</a:t>
            </a:r>
            <a:r>
              <a:rPr lang="en-US" dirty="0" smtClean="0"/>
              <a:t> </a:t>
            </a:r>
            <a:r>
              <a:rPr lang="en-US" dirty="0"/>
              <a:t>a quarry zoning overlay district.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(General Policy 7, Community Design Policy 26)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spcBef>
                <a:spcPts val="600"/>
              </a:spcBef>
              <a:buNone/>
            </a:pPr>
            <a:r>
              <a:rPr lang="en-US" dirty="0" smtClean="0"/>
              <a:t>5. </a:t>
            </a:r>
            <a:r>
              <a:rPr lang="en-US" dirty="0" smtClean="0">
                <a:solidFill>
                  <a:srgbClr val="FF0000"/>
                </a:solidFill>
              </a:rPr>
              <a:t>Develop </a:t>
            </a:r>
            <a:r>
              <a:rPr lang="en-US" dirty="0">
                <a:solidFill>
                  <a:srgbClr val="FF0000"/>
                </a:solidFill>
              </a:rPr>
              <a:t>a Master Plan for parks, open space and </a:t>
            </a:r>
            <a:r>
              <a:rPr lang="en-US" dirty="0" smtClean="0">
                <a:solidFill>
                  <a:srgbClr val="FF0000"/>
                </a:solidFill>
              </a:rPr>
              <a:t>trails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27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324" y="365755"/>
            <a:ext cx="10515600" cy="66278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Draft Guidelines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4324" y="1150883"/>
            <a:ext cx="10515600" cy="5044965"/>
          </a:xfrm>
        </p:spPr>
        <p:txBody>
          <a:bodyPr>
            <a:normAutofit fontScale="32500" lnSpcReduction="20000"/>
          </a:bodyPr>
          <a:lstStyle/>
          <a:p>
            <a:pPr marL="0" indent="0" defTabSz="393700">
              <a:buNone/>
            </a:pPr>
            <a:r>
              <a:rPr lang="en-US" sz="6000" dirty="0" smtClean="0"/>
              <a:t>1. </a:t>
            </a:r>
            <a:r>
              <a:rPr lang="en-US" sz="6000" dirty="0" smtClean="0">
                <a:cs typeface="Arial" panose="020B0604020202020204" pitchFamily="34" charset="0"/>
              </a:rPr>
              <a:t>A </a:t>
            </a:r>
            <a:r>
              <a:rPr lang="en-US" sz="6000" dirty="0">
                <a:cs typeface="Arial" panose="020B0604020202020204" pitchFamily="34" charset="0"/>
              </a:rPr>
              <a:t>minimum of 50 percent open space:</a:t>
            </a:r>
            <a:r>
              <a:rPr lang="en-US" sz="4200" dirty="0">
                <a:cs typeface="Arial" panose="020B0604020202020204" pitchFamily="34" charset="0"/>
              </a:rPr>
              <a:t> </a:t>
            </a:r>
          </a:p>
          <a:p>
            <a:pPr lvl="1" defTabSz="393700"/>
            <a:r>
              <a:rPr lang="en-US" sz="5500" i="0" dirty="0" smtClean="0"/>
              <a:t>Perimeter </a:t>
            </a:r>
            <a:r>
              <a:rPr lang="en-US" sz="5500" i="0" dirty="0"/>
              <a:t>open space may be the predominant </a:t>
            </a:r>
            <a:r>
              <a:rPr lang="en-US" sz="5500" i="0" dirty="0" smtClean="0"/>
              <a:t>component</a:t>
            </a:r>
            <a:endParaRPr lang="en-US" sz="5500" i="0" dirty="0"/>
          </a:p>
          <a:p>
            <a:pPr lvl="1" defTabSz="393700"/>
            <a:r>
              <a:rPr lang="en-US" sz="5500" i="0" dirty="0" smtClean="0"/>
              <a:t>Community </a:t>
            </a:r>
            <a:r>
              <a:rPr lang="en-US" sz="5500" i="0" dirty="0"/>
              <a:t>greens, playgrounds will be distributed</a:t>
            </a:r>
          </a:p>
          <a:p>
            <a:pPr lvl="1" defTabSz="393700"/>
            <a:r>
              <a:rPr lang="en-US" sz="5500" i="0" dirty="0" smtClean="0"/>
              <a:t>Link </a:t>
            </a:r>
            <a:r>
              <a:rPr lang="en-US" sz="5500" i="0" dirty="0"/>
              <a:t>open space with pedestrian and bicycle </a:t>
            </a:r>
            <a:r>
              <a:rPr lang="en-US" sz="5500" i="0" dirty="0" smtClean="0"/>
              <a:t>networks</a:t>
            </a:r>
            <a:endParaRPr lang="en-US" sz="5500" i="0" dirty="0"/>
          </a:p>
          <a:p>
            <a:pPr lvl="1" defTabSz="393700"/>
            <a:r>
              <a:rPr lang="en-US" sz="5500" i="0" dirty="0" smtClean="0"/>
              <a:t>Link </a:t>
            </a:r>
            <a:r>
              <a:rPr lang="en-US" sz="5500" i="0" dirty="0"/>
              <a:t>the open space to Green Infrastructure features</a:t>
            </a:r>
          </a:p>
          <a:p>
            <a:pPr lvl="1" defTabSz="393700"/>
            <a:r>
              <a:rPr lang="en-US" sz="5500" i="0" dirty="0" smtClean="0"/>
              <a:t>Locate </a:t>
            </a:r>
            <a:r>
              <a:rPr lang="en-US" sz="5500" i="0" dirty="0"/>
              <a:t>athletic fields along collector roads and buffered from adjoining residences, provide a connection with the neighborhood.</a:t>
            </a:r>
          </a:p>
          <a:p>
            <a:pPr lvl="1" defTabSz="393700"/>
            <a:r>
              <a:rPr lang="en-US" sz="5500" i="0" dirty="0" smtClean="0">
                <a:solidFill>
                  <a:srgbClr val="FF0000"/>
                </a:solidFill>
              </a:rPr>
              <a:t>Locate </a:t>
            </a:r>
            <a:r>
              <a:rPr lang="en-US" sz="5500" i="0" dirty="0">
                <a:solidFill>
                  <a:srgbClr val="FF0000"/>
                </a:solidFill>
              </a:rPr>
              <a:t>passive parks in high-visibility areas.</a:t>
            </a:r>
          </a:p>
          <a:p>
            <a:pPr marL="457200" lvl="1" indent="0" defTabSz="393700">
              <a:buNone/>
            </a:pPr>
            <a:r>
              <a:rPr lang="en-US" sz="5500" dirty="0"/>
              <a:t>(Community Design Policy 4, 12, 24</a:t>
            </a:r>
            <a:r>
              <a:rPr lang="en-US" sz="5500" dirty="0" smtClean="0"/>
              <a:t>)</a:t>
            </a:r>
            <a:endParaRPr lang="en-US" sz="5500" dirty="0"/>
          </a:p>
          <a:p>
            <a:pPr marL="393700" indent="-393700" defTabSz="393700">
              <a:lnSpc>
                <a:spcPct val="120000"/>
              </a:lnSpc>
              <a:spcBef>
                <a:spcPts val="600"/>
              </a:spcBef>
              <a:buNone/>
            </a:pPr>
            <a:r>
              <a:rPr lang="en-US" sz="6200" dirty="0" smtClean="0"/>
              <a:t>2. Open </a:t>
            </a:r>
            <a:r>
              <a:rPr lang="en-US" sz="6200" dirty="0"/>
              <a:t>space </a:t>
            </a:r>
            <a:r>
              <a:rPr lang="en-US" sz="6200" dirty="0" smtClean="0"/>
              <a:t>should </a:t>
            </a:r>
            <a:r>
              <a:rPr lang="en-US" sz="6200" dirty="0"/>
              <a:t>create or enhance the following:</a:t>
            </a:r>
          </a:p>
          <a:p>
            <a:pPr marL="693738" indent="-236538" defTabSz="393700">
              <a:spcBef>
                <a:spcPts val="600"/>
              </a:spcBef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300-foot buffer and 200-foot transitional area along the Bull </a:t>
            </a: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Run</a:t>
            </a:r>
          </a:p>
          <a:p>
            <a:pPr marL="693738" indent="-236538" defTabSz="393700">
              <a:spcBef>
                <a:spcPts val="600"/>
              </a:spcBef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300-foot buffer and 1000-foot voluntary open space area along the Goose Creek, Goose Creek Reservoir and Beaverdam Reservoir</a:t>
            </a:r>
          </a:p>
          <a:p>
            <a:pPr marL="693738" indent="-236538" defTabSz="393700">
              <a:spcBef>
                <a:spcPts val="600"/>
              </a:spcBef>
            </a:pPr>
            <a:r>
              <a:rPr lang="en-US" sz="55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contiguous network of green spaces </a:t>
            </a:r>
          </a:p>
          <a:p>
            <a:pPr marL="693738" indent="-236538" defTabSz="393700">
              <a:lnSpc>
                <a:spcPct val="120000"/>
              </a:lnSpc>
              <a:spcBef>
                <a:spcPts val="600"/>
              </a:spcBef>
            </a:pPr>
            <a:r>
              <a:rPr lang="en-US" sz="55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publicly accessible </a:t>
            </a:r>
            <a:r>
              <a:rPr lang="en-US" sz="55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trail and park network through the open space 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(Community Design Policies 13)</a:t>
            </a:r>
          </a:p>
          <a:p>
            <a:pPr marL="393700" indent="-393700" defTabSz="393700">
              <a:spcBef>
                <a:spcPts val="600"/>
              </a:spcBef>
              <a:buNone/>
            </a:pPr>
            <a:r>
              <a:rPr lang="en-US" sz="6200" dirty="0" smtClean="0"/>
              <a:t>3</a:t>
            </a:r>
            <a:r>
              <a:rPr lang="en-US" sz="6200" dirty="0"/>
              <a:t>.	Development should afford the least disruption of natural views of the rural landscape</a:t>
            </a:r>
            <a:r>
              <a:rPr lang="en-US" sz="5500" dirty="0">
                <a:latin typeface="Arial" panose="020B0604020202020204" pitchFamily="34" charset="0"/>
                <a:cs typeface="Arial" panose="020B0604020202020204" pitchFamily="34" charset="0"/>
              </a:rPr>
              <a:t>. (Village Location Policy 1)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37166-E528-4BD0-B294-9BAF24C2496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0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Loudoun County Colors">
      <a:dk1>
        <a:srgbClr val="006647"/>
      </a:dk1>
      <a:lt1>
        <a:srgbClr val="FFFFFF"/>
      </a:lt1>
      <a:dk2>
        <a:srgbClr val="44546A"/>
      </a:dk2>
      <a:lt2>
        <a:srgbClr val="E7E6E6"/>
      </a:lt2>
      <a:accent1>
        <a:srgbClr val="FFA400"/>
      </a:accent1>
      <a:accent2>
        <a:srgbClr val="006647"/>
      </a:accent2>
      <a:accent3>
        <a:srgbClr val="A5A5A5"/>
      </a:accent3>
      <a:accent4>
        <a:srgbClr val="00A3DF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24086</TotalTime>
  <Words>1061</Words>
  <Application>Microsoft Office PowerPoint</Application>
  <PresentationFormat>Widescreen</PresentationFormat>
  <Paragraphs>305</Paragraphs>
  <Slides>25</Slides>
  <Notes>10</Notes>
  <HiddenSlides>6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Calibri</vt:lpstr>
      <vt:lpstr>Ebrima</vt:lpstr>
      <vt:lpstr>Times New Roman</vt:lpstr>
      <vt:lpstr>Office Theme</vt:lpstr>
      <vt:lpstr>PowerPoint Presentation</vt:lpstr>
      <vt:lpstr>Transition Policy Area Discussion</vt:lpstr>
      <vt:lpstr>Guiding Principles</vt:lpstr>
      <vt:lpstr>Guiding Principles</vt:lpstr>
      <vt:lpstr>Land Use Map</vt:lpstr>
      <vt:lpstr>Draft TPA Policies</vt:lpstr>
      <vt:lpstr>Draft TPA Policies</vt:lpstr>
      <vt:lpstr>Draft Actions/Strategies</vt:lpstr>
      <vt:lpstr>Draft Guidelines</vt:lpstr>
      <vt:lpstr>Draft Guidelines</vt:lpstr>
      <vt:lpstr>Draft Guidelines</vt:lpstr>
      <vt:lpstr>Small Work Group Exercise</vt:lpstr>
      <vt:lpstr>Questions for Feedback</vt:lpstr>
      <vt:lpstr>PowerPoint Presentation</vt:lpstr>
      <vt:lpstr>Public Comment</vt:lpstr>
      <vt:lpstr>Transition Neighborhood 1</vt:lpstr>
      <vt:lpstr>Transition Neighborhood 2</vt:lpstr>
      <vt:lpstr>Transition Neighborhood 3</vt:lpstr>
      <vt:lpstr>Transition Commercial Center</vt:lpstr>
      <vt:lpstr>Transitional Light Industrial</vt:lpstr>
      <vt:lpstr>Northern TPA</vt:lpstr>
      <vt:lpstr>Reservoir Area</vt:lpstr>
      <vt:lpstr>Central</vt:lpstr>
      <vt:lpstr>Southwest</vt:lpstr>
      <vt:lpstr>Southeast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May</dc:creator>
  <cp:lastModifiedBy>Merrithew, John E.</cp:lastModifiedBy>
  <cp:revision>499</cp:revision>
  <cp:lastPrinted>2018-01-22T15:28:26Z</cp:lastPrinted>
  <dcterms:created xsi:type="dcterms:W3CDTF">2016-10-03T19:36:57Z</dcterms:created>
  <dcterms:modified xsi:type="dcterms:W3CDTF">2018-01-22T19:00:35Z</dcterms:modified>
</cp:coreProperties>
</file>