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7" r:id="rId2"/>
    <p:sldId id="291" r:id="rId3"/>
    <p:sldId id="279" r:id="rId4"/>
    <p:sldId id="280" r:id="rId5"/>
    <p:sldId id="307" r:id="rId6"/>
    <p:sldId id="294" r:id="rId7"/>
    <p:sldId id="312" r:id="rId8"/>
    <p:sldId id="313" r:id="rId9"/>
    <p:sldId id="301" r:id="rId10"/>
    <p:sldId id="292" r:id="rId11"/>
    <p:sldId id="319" r:id="rId12"/>
    <p:sldId id="316" r:id="rId13"/>
    <p:sldId id="296" r:id="rId14"/>
    <p:sldId id="308" r:id="rId15"/>
    <p:sldId id="305" r:id="rId16"/>
    <p:sldId id="306" r:id="rId17"/>
    <p:sldId id="322" r:id="rId18"/>
    <p:sldId id="324" r:id="rId19"/>
    <p:sldId id="315" r:id="rId20"/>
    <p:sldId id="317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aver, Liz" initials="WL" lastIdx="37" clrIdx="0">
    <p:extLst>
      <p:ext uri="{19B8F6BF-5375-455C-9EA6-DF929625EA0E}">
        <p15:presenceInfo xmlns:p15="http://schemas.microsoft.com/office/powerpoint/2012/main" userId="Weaver, Liz" providerId="None"/>
      </p:ext>
    </p:extLst>
  </p:cmAuthor>
  <p:cmAuthor id="2" name="Hilkemeyer, Beth" initials="HB" lastIdx="57" clrIdx="1">
    <p:extLst>
      <p:ext uri="{19B8F6BF-5375-455C-9EA6-DF929625EA0E}">
        <p15:presenceInfo xmlns:p15="http://schemas.microsoft.com/office/powerpoint/2012/main" userId="S-1-5-21-208025917-1241722655-2267971613-5807" providerId="AD"/>
      </p:ext>
    </p:extLst>
  </p:cmAuthor>
  <p:cmAuthor id="3" name="Julie Herlands" initials="JH" lastIdx="34" clrIdx="2">
    <p:extLst>
      <p:ext uri="{19B8F6BF-5375-455C-9EA6-DF929625EA0E}">
        <p15:presenceInfo xmlns:p15="http://schemas.microsoft.com/office/powerpoint/2012/main" userId="3be77d6790a0a6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38" autoAdjust="0"/>
    <p:restoredTop sz="63670" autoAdjust="0"/>
  </p:normalViewPr>
  <p:slideViewPr>
    <p:cSldViewPr snapToGrid="0">
      <p:cViewPr varScale="1">
        <p:scale>
          <a:sx n="47" d="100"/>
          <a:sy n="47" d="100"/>
        </p:scale>
        <p:origin x="1080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861"/>
    </p:cViewPr>
  </p:sorterViewPr>
  <p:notesViewPr>
    <p:cSldViewPr snapToGrid="0">
      <p:cViewPr varScale="1">
        <p:scale>
          <a:sx n="60" d="100"/>
          <a:sy n="60" d="100"/>
        </p:scale>
        <p:origin x="273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eHerlands\Dropbox%20(TischlerBise)\Profile\Documents\Jobs\FISCAL%20IMPACT%20JOBS\Fairfax%20City%20VA\Model\Citywide\Fairfax%20VA%20Fiscal%20Model_Citywide%20FY2015_09Feb2015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 i="0" u="none" strike="noStrike" baseline="0" dirty="0">
                <a:effectLst/>
              </a:rPr>
              <a:t>Average Annual Net Fiscal Impact - All Funds</a:t>
            </a:r>
            <a:r>
              <a:rPr lang="en-US" sz="1800" b="1" i="0" u="none" strike="noStrike" baseline="0" dirty="0"/>
              <a:t> </a:t>
            </a:r>
            <a:endParaRPr lang="en-US" sz="1800" b="1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7628108986377"/>
          <c:y val="0.10261433856200999"/>
          <c:w val="0.84807133483314601"/>
          <c:h val="0.7084407823998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Charts!$A$45</c:f>
              <c:strCache>
                <c:ptCount val="1"/>
                <c:pt idx="0">
                  <c:v>TRENDS (COG Projections)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Charts!$B$44:$D$44</c:f>
              <c:strCache>
                <c:ptCount val="3"/>
                <c:pt idx="0">
                  <c:v>Years 1-10</c:v>
                </c:pt>
                <c:pt idx="1">
                  <c:v>Years 11-20</c:v>
                </c:pt>
                <c:pt idx="2">
                  <c:v>Years 1-20</c:v>
                </c:pt>
              </c:strCache>
            </c:strRef>
          </c:cat>
          <c:val>
            <c:numRef>
              <c:f>Charts!$B$45:$D$45</c:f>
              <c:numCache>
                <c:formatCode>"$"#,##0_);[Red]\("$"#,##0\)</c:formatCode>
                <c:ptCount val="3"/>
                <c:pt idx="0">
                  <c:v>-741775.5820715446</c:v>
                </c:pt>
                <c:pt idx="1">
                  <c:v>548851.04887089878</c:v>
                </c:pt>
                <c:pt idx="2">
                  <c:v>-96462.26660032291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97-45D3-9319-805A9AFC7919}"/>
            </c:ext>
          </c:extLst>
        </c:ser>
        <c:ser>
          <c:idx val="1"/>
          <c:order val="1"/>
          <c:tx>
            <c:strRef>
              <c:f>Charts!$A$46</c:f>
              <c:strCache>
                <c:ptCount val="1"/>
                <c:pt idx="0">
                  <c:v>Faster Growth with Multifamily Development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noFill/>
              <a:prstDash val="solid"/>
            </a:ln>
          </c:spPr>
          <c:invertIfNegative val="0"/>
          <c:cat>
            <c:strRef>
              <c:f>Charts!$B$44:$D$44</c:f>
              <c:strCache>
                <c:ptCount val="3"/>
                <c:pt idx="0">
                  <c:v>Years 1-10</c:v>
                </c:pt>
                <c:pt idx="1">
                  <c:v>Years 11-20</c:v>
                </c:pt>
                <c:pt idx="2">
                  <c:v>Years 1-20</c:v>
                </c:pt>
              </c:strCache>
            </c:strRef>
          </c:cat>
          <c:val>
            <c:numRef>
              <c:f>Charts!$B$46:$D$46</c:f>
              <c:numCache>
                <c:formatCode>"$"#,##0_);[Red]\("$"#,##0\)</c:formatCode>
                <c:ptCount val="3"/>
                <c:pt idx="0">
                  <c:v>-915951.88488613069</c:v>
                </c:pt>
                <c:pt idx="1">
                  <c:v>19100.786021050066</c:v>
                </c:pt>
                <c:pt idx="2">
                  <c:v>-448425.54943253845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97-45D3-9319-805A9AFC7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2055192"/>
        <c:axId val="447986944"/>
      </c:barChart>
      <c:catAx>
        <c:axId val="45205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44798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9869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[Red]\(&quot;$&quot;#,##0\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52055192"/>
        <c:crosses val="autoZero"/>
        <c:crossBetween val="between"/>
      </c:valAx>
      <c:spPr>
        <a:solidFill>
          <a:schemeClr val="bg1">
            <a:lumMod val="85000"/>
          </a:schemeClr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3697631546056699"/>
          <c:y val="0.86095622561615504"/>
          <c:w val="0.56443678915135598"/>
          <c:h val="8.031381247947680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6DC50-8B19-4DEC-AD3C-07754DC1054C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</dgm:pt>
    <dgm:pt modelId="{252EC695-DD71-4815-8CD6-27BF0F052981}">
      <dgm:prSet phldrT="[Text]"/>
      <dgm:spPr/>
      <dgm:t>
        <a:bodyPr/>
        <a:lstStyle/>
        <a:p>
          <a:r>
            <a:rPr lang="en-US" dirty="0" smtClean="0"/>
            <a:t>Capital Facility Standards</a:t>
          </a:r>
          <a:endParaRPr lang="en-US" dirty="0"/>
        </a:p>
      </dgm:t>
    </dgm:pt>
    <dgm:pt modelId="{451864D1-3F4D-4645-AE6E-AF0573A3900B}" type="parTrans" cxnId="{1F4718AC-A929-4F33-BDBB-4961C2A5E271}">
      <dgm:prSet/>
      <dgm:spPr/>
      <dgm:t>
        <a:bodyPr/>
        <a:lstStyle/>
        <a:p>
          <a:endParaRPr lang="en-US"/>
        </a:p>
      </dgm:t>
    </dgm:pt>
    <dgm:pt modelId="{0FA27296-8066-4960-ABA8-0615CD070FF4}" type="sibTrans" cxnId="{1F4718AC-A929-4F33-BDBB-4961C2A5E271}">
      <dgm:prSet/>
      <dgm:spPr/>
      <dgm:t>
        <a:bodyPr/>
        <a:lstStyle/>
        <a:p>
          <a:endParaRPr lang="en-US"/>
        </a:p>
      </dgm:t>
    </dgm:pt>
    <dgm:pt modelId="{B5F828A1-78E7-402E-9A94-9D3D26430B06}">
      <dgm:prSet phldrT="[Text]"/>
      <dgm:spPr/>
      <dgm:t>
        <a:bodyPr/>
        <a:lstStyle/>
        <a:p>
          <a:r>
            <a:rPr lang="en-US" dirty="0" smtClean="0"/>
            <a:t>Capital Needs Assessment</a:t>
          </a:r>
        </a:p>
      </dgm:t>
    </dgm:pt>
    <dgm:pt modelId="{8EEB7341-7E04-435D-963F-F6BD35B23BBD}" type="parTrans" cxnId="{F9D36986-33E3-4009-B4C4-C6797015327F}">
      <dgm:prSet/>
      <dgm:spPr/>
      <dgm:t>
        <a:bodyPr/>
        <a:lstStyle/>
        <a:p>
          <a:endParaRPr lang="en-US"/>
        </a:p>
      </dgm:t>
    </dgm:pt>
    <dgm:pt modelId="{1AEADE00-7538-45D3-A070-9C2EC7062504}" type="sibTrans" cxnId="{F9D36986-33E3-4009-B4C4-C6797015327F}">
      <dgm:prSet/>
      <dgm:spPr/>
      <dgm:t>
        <a:bodyPr/>
        <a:lstStyle/>
        <a:p>
          <a:endParaRPr lang="en-US"/>
        </a:p>
      </dgm:t>
    </dgm:pt>
    <dgm:pt modelId="{5D5677A0-E105-4F12-8C8B-D7CBDF0F4DE8}">
      <dgm:prSet phldrT="[Text]"/>
      <dgm:spPr/>
      <dgm:t>
        <a:bodyPr/>
        <a:lstStyle/>
        <a:p>
          <a:r>
            <a:rPr lang="en-US" dirty="0" smtClean="0"/>
            <a:t>Capital Intensity Factor</a:t>
          </a:r>
          <a:endParaRPr lang="en-US" dirty="0"/>
        </a:p>
      </dgm:t>
    </dgm:pt>
    <dgm:pt modelId="{32A30DC6-FA8F-4048-B00F-8CFEFA7AB2AB}" type="parTrans" cxnId="{025F5957-B2F3-4699-9891-59D2B8AAC114}">
      <dgm:prSet/>
      <dgm:spPr/>
      <dgm:t>
        <a:bodyPr/>
        <a:lstStyle/>
        <a:p>
          <a:endParaRPr lang="en-US"/>
        </a:p>
      </dgm:t>
    </dgm:pt>
    <dgm:pt modelId="{744C3A2A-3857-4E57-94BC-105EA30F5F95}" type="sibTrans" cxnId="{025F5957-B2F3-4699-9891-59D2B8AAC114}">
      <dgm:prSet/>
      <dgm:spPr/>
      <dgm:t>
        <a:bodyPr/>
        <a:lstStyle/>
        <a:p>
          <a:endParaRPr lang="en-US"/>
        </a:p>
      </dgm:t>
    </dgm:pt>
    <dgm:pt modelId="{EB5137A2-6499-4168-ACEF-759835DA3635}">
      <dgm:prSet/>
      <dgm:spPr/>
      <dgm:t>
        <a:bodyPr/>
        <a:lstStyle/>
        <a:p>
          <a:r>
            <a:rPr lang="en-US" dirty="0" smtClean="0"/>
            <a:t>Developed every 2 years</a:t>
          </a:r>
          <a:endParaRPr lang="en-US" dirty="0"/>
        </a:p>
      </dgm:t>
    </dgm:pt>
    <dgm:pt modelId="{68963872-F06C-4A4A-8A88-22D46C53392A}" type="parTrans" cxnId="{198B32BA-1697-44B1-B7AC-97E62F1739FA}">
      <dgm:prSet/>
      <dgm:spPr/>
      <dgm:t>
        <a:bodyPr/>
        <a:lstStyle/>
        <a:p>
          <a:endParaRPr lang="en-US"/>
        </a:p>
      </dgm:t>
    </dgm:pt>
    <dgm:pt modelId="{33D559A3-B3CB-41F6-8C00-5FF1D787BEBD}" type="sibTrans" cxnId="{198B32BA-1697-44B1-B7AC-97E62F1739FA}">
      <dgm:prSet/>
      <dgm:spPr/>
      <dgm:t>
        <a:bodyPr/>
        <a:lstStyle/>
        <a:p>
          <a:endParaRPr lang="en-US"/>
        </a:p>
      </dgm:t>
    </dgm:pt>
    <dgm:pt modelId="{25AA247D-3825-439D-8008-AB4DB13ADEB2}">
      <dgm:prSet/>
      <dgm:spPr/>
      <dgm:t>
        <a:bodyPr/>
        <a:lstStyle/>
        <a:p>
          <a:r>
            <a:rPr lang="en-US" dirty="0" smtClean="0"/>
            <a:t>Determine Facility scope/size</a:t>
          </a:r>
          <a:endParaRPr lang="en-US" dirty="0"/>
        </a:p>
      </dgm:t>
    </dgm:pt>
    <dgm:pt modelId="{88267182-BE9F-4517-83B9-C5E77D5613A9}" type="parTrans" cxnId="{61CE9353-E027-4406-B983-00C1A9B47568}">
      <dgm:prSet/>
      <dgm:spPr/>
      <dgm:t>
        <a:bodyPr/>
        <a:lstStyle/>
        <a:p>
          <a:endParaRPr lang="en-US"/>
        </a:p>
      </dgm:t>
    </dgm:pt>
    <dgm:pt modelId="{935C092E-F1D6-4833-A1C1-986C13F86AC0}" type="sibTrans" cxnId="{61CE9353-E027-4406-B983-00C1A9B47568}">
      <dgm:prSet/>
      <dgm:spPr/>
      <dgm:t>
        <a:bodyPr/>
        <a:lstStyle/>
        <a:p>
          <a:endParaRPr lang="en-US"/>
        </a:p>
      </dgm:t>
    </dgm:pt>
    <dgm:pt modelId="{E40E600C-AC26-4945-8ED5-E18F2D091E2F}">
      <dgm:prSet/>
      <dgm:spPr/>
      <dgm:t>
        <a:bodyPr/>
        <a:lstStyle/>
        <a:p>
          <a:r>
            <a:rPr lang="en-US" dirty="0" smtClean="0"/>
            <a:t>Based on population standards, or “triggers”</a:t>
          </a:r>
          <a:endParaRPr lang="en-US" dirty="0"/>
        </a:p>
      </dgm:t>
    </dgm:pt>
    <dgm:pt modelId="{95AEE653-AB9F-40EC-9BC4-5140327160F1}" type="parTrans" cxnId="{1BBE2C46-0B71-4E35-B234-838411C9AA7C}">
      <dgm:prSet/>
      <dgm:spPr/>
      <dgm:t>
        <a:bodyPr/>
        <a:lstStyle/>
        <a:p>
          <a:endParaRPr lang="en-US"/>
        </a:p>
      </dgm:t>
    </dgm:pt>
    <dgm:pt modelId="{C0D42569-5248-4F1C-9667-E0B690CC9110}" type="sibTrans" cxnId="{1BBE2C46-0B71-4E35-B234-838411C9AA7C}">
      <dgm:prSet/>
      <dgm:spPr/>
      <dgm:t>
        <a:bodyPr/>
        <a:lstStyle/>
        <a:p>
          <a:endParaRPr lang="en-US"/>
        </a:p>
      </dgm:t>
    </dgm:pt>
    <dgm:pt modelId="{E03C3936-6200-49AB-BDCE-AE3B451DAEC1}">
      <dgm:prSet/>
      <dgm:spPr/>
      <dgm:t>
        <a:bodyPr/>
        <a:lstStyle/>
        <a:p>
          <a:r>
            <a:rPr lang="en-US" dirty="0" smtClean="0"/>
            <a:t>10 year forecast of capital facility needs beyond 6 year CIP period</a:t>
          </a:r>
          <a:endParaRPr lang="en-US" dirty="0"/>
        </a:p>
      </dgm:t>
    </dgm:pt>
    <dgm:pt modelId="{BD9843E8-15EB-4B7E-AD78-DCFE89F298FB}" type="parTrans" cxnId="{0C6CEA0F-A392-4E45-BE15-CFC939C5873B}">
      <dgm:prSet/>
      <dgm:spPr/>
      <dgm:t>
        <a:bodyPr/>
        <a:lstStyle/>
        <a:p>
          <a:endParaRPr lang="en-US"/>
        </a:p>
      </dgm:t>
    </dgm:pt>
    <dgm:pt modelId="{92A2EDD4-1CC2-4EC4-BCEE-2E850252D083}" type="sibTrans" cxnId="{0C6CEA0F-A392-4E45-BE15-CFC939C5873B}">
      <dgm:prSet/>
      <dgm:spPr/>
      <dgm:t>
        <a:bodyPr/>
        <a:lstStyle/>
        <a:p>
          <a:endParaRPr lang="en-US"/>
        </a:p>
      </dgm:t>
    </dgm:pt>
    <dgm:pt modelId="{027F6DC9-FC86-4360-A851-B8FCA6AFFFE4}">
      <dgm:prSet/>
      <dgm:spPr/>
      <dgm:t>
        <a:bodyPr/>
        <a:lstStyle/>
        <a:p>
          <a:r>
            <a:rPr lang="en-US" dirty="0" smtClean="0"/>
            <a:t>Reports number and type of facilities projected to be in deficit based on future growth for each planning subarea</a:t>
          </a:r>
          <a:endParaRPr lang="en-US" dirty="0"/>
        </a:p>
      </dgm:t>
    </dgm:pt>
    <dgm:pt modelId="{3879704C-9C06-4B35-BB3F-17CB1468D5BD}" type="parTrans" cxnId="{93F10F88-0B14-4D80-82C6-551ABF3AC5BA}">
      <dgm:prSet/>
      <dgm:spPr/>
      <dgm:t>
        <a:bodyPr/>
        <a:lstStyle/>
        <a:p>
          <a:endParaRPr lang="en-US"/>
        </a:p>
      </dgm:t>
    </dgm:pt>
    <dgm:pt modelId="{4FBDD4D5-D57C-44C6-803E-C2EC4DC0F80D}" type="sibTrans" cxnId="{93F10F88-0B14-4D80-82C6-551ABF3AC5BA}">
      <dgm:prSet/>
      <dgm:spPr/>
      <dgm:t>
        <a:bodyPr/>
        <a:lstStyle/>
        <a:p>
          <a:endParaRPr lang="en-US"/>
        </a:p>
      </dgm:t>
    </dgm:pt>
    <dgm:pt modelId="{669FA17F-D389-4047-932E-A62606A9FB2B}">
      <dgm:prSet/>
      <dgm:spPr/>
      <dgm:t>
        <a:bodyPr/>
        <a:lstStyle/>
        <a:p>
          <a:r>
            <a:rPr lang="en-US" dirty="0" smtClean="0"/>
            <a:t>Measures capital cost impact as a result of adding residential density</a:t>
          </a:r>
          <a:endParaRPr lang="en-US" dirty="0"/>
        </a:p>
      </dgm:t>
    </dgm:pt>
    <dgm:pt modelId="{E93D4299-C10B-4BC3-B527-E16557A0AA03}" type="parTrans" cxnId="{7A6F69BB-1453-43B3-91FD-D80E2D4BDFA9}">
      <dgm:prSet/>
      <dgm:spPr/>
      <dgm:t>
        <a:bodyPr/>
        <a:lstStyle/>
        <a:p>
          <a:endParaRPr lang="en-US"/>
        </a:p>
      </dgm:t>
    </dgm:pt>
    <dgm:pt modelId="{FD71A2D1-4CA4-41B4-9413-1EBFC4C71581}" type="sibTrans" cxnId="{7A6F69BB-1453-43B3-91FD-D80E2D4BDFA9}">
      <dgm:prSet/>
      <dgm:spPr/>
      <dgm:t>
        <a:bodyPr/>
        <a:lstStyle/>
        <a:p>
          <a:endParaRPr lang="en-US"/>
        </a:p>
      </dgm:t>
    </dgm:pt>
    <dgm:pt modelId="{CD2AD924-A3B6-42A6-A10E-F2F8987DE955}">
      <dgm:prSet/>
      <dgm:spPr/>
      <dgm:t>
        <a:bodyPr/>
        <a:lstStyle/>
        <a:p>
          <a:r>
            <a:rPr lang="en-US" dirty="0" smtClean="0"/>
            <a:t>Used to determine anticipated proffer contributions that would mitigate the impacts of residential rezonings</a:t>
          </a:r>
          <a:endParaRPr lang="en-US" dirty="0"/>
        </a:p>
      </dgm:t>
    </dgm:pt>
    <dgm:pt modelId="{BF9FFAAF-16C6-4980-B6DE-33FC39052633}" type="parTrans" cxnId="{71660DF9-29CF-47EB-B6DA-348698D70B91}">
      <dgm:prSet/>
      <dgm:spPr/>
    </dgm:pt>
    <dgm:pt modelId="{8BE6B707-3BA3-4F76-9925-04A988F169D2}" type="sibTrans" cxnId="{71660DF9-29CF-47EB-B6DA-348698D70B91}">
      <dgm:prSet/>
      <dgm:spPr/>
    </dgm:pt>
    <dgm:pt modelId="{35E37BF0-18DF-4305-B90D-807B91D19CB8}" type="pres">
      <dgm:prSet presAssocID="{9976DC50-8B19-4DEC-AD3C-07754DC1054C}" presName="Name0" presStyleCnt="0">
        <dgm:presLayoutVars>
          <dgm:dir/>
          <dgm:animLvl val="lvl"/>
          <dgm:resizeHandles val="exact"/>
        </dgm:presLayoutVars>
      </dgm:prSet>
      <dgm:spPr/>
    </dgm:pt>
    <dgm:pt modelId="{5DC84CD4-1040-4F5D-A748-356CDCCD1688}" type="pres">
      <dgm:prSet presAssocID="{9976DC50-8B19-4DEC-AD3C-07754DC1054C}" presName="dummy" presStyleCnt="0"/>
      <dgm:spPr/>
    </dgm:pt>
    <dgm:pt modelId="{00DE158C-37EE-43DF-8966-B4AF6A8D583B}" type="pres">
      <dgm:prSet presAssocID="{9976DC50-8B19-4DEC-AD3C-07754DC1054C}" presName="linH" presStyleCnt="0"/>
      <dgm:spPr/>
    </dgm:pt>
    <dgm:pt modelId="{09F3F481-C70C-4D30-BD7B-982FCCE3216D}" type="pres">
      <dgm:prSet presAssocID="{9976DC50-8B19-4DEC-AD3C-07754DC1054C}" presName="padding1" presStyleCnt="0"/>
      <dgm:spPr/>
    </dgm:pt>
    <dgm:pt modelId="{FDBD32BF-C79C-423C-B592-6B770C060BFF}" type="pres">
      <dgm:prSet presAssocID="{252EC695-DD71-4815-8CD6-27BF0F052981}" presName="linV" presStyleCnt="0"/>
      <dgm:spPr/>
    </dgm:pt>
    <dgm:pt modelId="{7BFAB56D-DB71-456B-B74C-2D4D87EC461C}" type="pres">
      <dgm:prSet presAssocID="{252EC695-DD71-4815-8CD6-27BF0F052981}" presName="spVertical1" presStyleCnt="0"/>
      <dgm:spPr/>
    </dgm:pt>
    <dgm:pt modelId="{4E468064-3FD6-47A4-920B-551DD61262A4}" type="pres">
      <dgm:prSet presAssocID="{252EC695-DD71-4815-8CD6-27BF0F052981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B4DF0-0235-4D29-A56D-AEB54835A31C}" type="pres">
      <dgm:prSet presAssocID="{252EC695-DD71-4815-8CD6-27BF0F052981}" presName="spVertical2" presStyleCnt="0"/>
      <dgm:spPr/>
    </dgm:pt>
    <dgm:pt modelId="{E8C32587-4802-4854-A60D-DDED3F4074BC}" type="pres">
      <dgm:prSet presAssocID="{252EC695-DD71-4815-8CD6-27BF0F052981}" presName="spVertical3" presStyleCnt="0"/>
      <dgm:spPr/>
    </dgm:pt>
    <dgm:pt modelId="{659CB794-3D86-462B-9393-AB1B95D75390}" type="pres">
      <dgm:prSet presAssocID="{252EC695-DD71-4815-8CD6-27BF0F052981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329BD-A4B7-4AC6-8187-9C040087AF13}" type="pres">
      <dgm:prSet presAssocID="{0FA27296-8066-4960-ABA8-0615CD070FF4}" presName="space" presStyleCnt="0"/>
      <dgm:spPr/>
    </dgm:pt>
    <dgm:pt modelId="{FD9747C2-6231-4A0D-A3B0-26BCAAA21FD3}" type="pres">
      <dgm:prSet presAssocID="{B5F828A1-78E7-402E-9A94-9D3D26430B06}" presName="linV" presStyleCnt="0"/>
      <dgm:spPr/>
    </dgm:pt>
    <dgm:pt modelId="{AB956939-8AE7-43E4-8381-076E0920FE4C}" type="pres">
      <dgm:prSet presAssocID="{B5F828A1-78E7-402E-9A94-9D3D26430B06}" presName="spVertical1" presStyleCnt="0"/>
      <dgm:spPr/>
    </dgm:pt>
    <dgm:pt modelId="{7CA46502-5FE8-4240-8B52-12B7DF8CB4D6}" type="pres">
      <dgm:prSet presAssocID="{B5F828A1-78E7-402E-9A94-9D3D26430B06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19322-C724-4D07-A140-0B1F0CD5C890}" type="pres">
      <dgm:prSet presAssocID="{B5F828A1-78E7-402E-9A94-9D3D26430B06}" presName="spVertical2" presStyleCnt="0"/>
      <dgm:spPr/>
    </dgm:pt>
    <dgm:pt modelId="{D5F452D1-5B1C-4777-9C36-7DAA06654ACC}" type="pres">
      <dgm:prSet presAssocID="{B5F828A1-78E7-402E-9A94-9D3D26430B06}" presName="spVertical3" presStyleCnt="0"/>
      <dgm:spPr/>
    </dgm:pt>
    <dgm:pt modelId="{EA8DC1AA-7AF2-406B-98DC-5BA8B6755F1A}" type="pres">
      <dgm:prSet presAssocID="{B5F828A1-78E7-402E-9A94-9D3D26430B06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491A9-F75D-4548-B4ED-949A66411803}" type="pres">
      <dgm:prSet presAssocID="{1AEADE00-7538-45D3-A070-9C2EC7062504}" presName="space" presStyleCnt="0"/>
      <dgm:spPr/>
    </dgm:pt>
    <dgm:pt modelId="{5EB1D59F-CF55-4250-AD4E-581294DA2B99}" type="pres">
      <dgm:prSet presAssocID="{5D5677A0-E105-4F12-8C8B-D7CBDF0F4DE8}" presName="linV" presStyleCnt="0"/>
      <dgm:spPr/>
    </dgm:pt>
    <dgm:pt modelId="{B1B63D8B-08EA-4A10-8F94-A503F8ACBB90}" type="pres">
      <dgm:prSet presAssocID="{5D5677A0-E105-4F12-8C8B-D7CBDF0F4DE8}" presName="spVertical1" presStyleCnt="0"/>
      <dgm:spPr/>
    </dgm:pt>
    <dgm:pt modelId="{28D5D84A-099C-40A9-A121-ACC93AFA8413}" type="pres">
      <dgm:prSet presAssocID="{5D5677A0-E105-4F12-8C8B-D7CBDF0F4DE8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D74AF-76F4-44B3-A918-F6201E28CDA8}" type="pres">
      <dgm:prSet presAssocID="{5D5677A0-E105-4F12-8C8B-D7CBDF0F4DE8}" presName="spVertical2" presStyleCnt="0"/>
      <dgm:spPr/>
    </dgm:pt>
    <dgm:pt modelId="{686FB3B7-0FA0-479C-ADED-8F0E13EE133E}" type="pres">
      <dgm:prSet presAssocID="{5D5677A0-E105-4F12-8C8B-D7CBDF0F4DE8}" presName="spVertical3" presStyleCnt="0"/>
      <dgm:spPr/>
    </dgm:pt>
    <dgm:pt modelId="{0E70BA97-30AC-4DCD-8FE5-3E7AC82F2A84}" type="pres">
      <dgm:prSet presAssocID="{5D5677A0-E105-4F12-8C8B-D7CBDF0F4DE8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E92E3-BAE2-45F6-A3A8-735BBC2D9C3F}" type="pres">
      <dgm:prSet presAssocID="{9976DC50-8B19-4DEC-AD3C-07754DC1054C}" presName="padding2" presStyleCnt="0"/>
      <dgm:spPr/>
    </dgm:pt>
    <dgm:pt modelId="{DB87E853-2B89-46F8-A2E0-3C2BE5895F02}" type="pres">
      <dgm:prSet presAssocID="{9976DC50-8B19-4DEC-AD3C-07754DC1054C}" presName="negArrow" presStyleCnt="0"/>
      <dgm:spPr/>
    </dgm:pt>
    <dgm:pt modelId="{5EB5F471-7E2D-41F1-9FBD-872A721FCEF2}" type="pres">
      <dgm:prSet presAssocID="{9976DC50-8B19-4DEC-AD3C-07754DC1054C}" presName="backgroundArrow" presStyleLbl="node1" presStyleIdx="0" presStyleCnt="1"/>
      <dgm:spPr/>
    </dgm:pt>
  </dgm:ptLst>
  <dgm:cxnLst>
    <dgm:cxn modelId="{71660DF9-29CF-47EB-B6DA-348698D70B91}" srcId="{5D5677A0-E105-4F12-8C8B-D7CBDF0F4DE8}" destId="{CD2AD924-A3B6-42A6-A10E-F2F8987DE955}" srcOrd="1" destOrd="0" parTransId="{BF9FFAAF-16C6-4980-B6DE-33FC39052633}" sibTransId="{8BE6B707-3BA3-4F76-9925-04A988F169D2}"/>
    <dgm:cxn modelId="{1E00CE80-364C-437F-AD91-B9FF4C9D0BBA}" type="presOf" srcId="{669FA17F-D389-4047-932E-A62606A9FB2B}" destId="{0E70BA97-30AC-4DCD-8FE5-3E7AC82F2A84}" srcOrd="0" destOrd="0" presId="urn:microsoft.com/office/officeart/2005/8/layout/hProcess3"/>
    <dgm:cxn modelId="{3051B3D8-0187-4770-9CA1-11B5F353CB24}" type="presOf" srcId="{027F6DC9-FC86-4360-A851-B8FCA6AFFFE4}" destId="{EA8DC1AA-7AF2-406B-98DC-5BA8B6755F1A}" srcOrd="0" destOrd="1" presId="urn:microsoft.com/office/officeart/2005/8/layout/hProcess3"/>
    <dgm:cxn modelId="{292D6AFB-B605-4CA3-9B92-E7EEFABDE157}" type="presOf" srcId="{9976DC50-8B19-4DEC-AD3C-07754DC1054C}" destId="{35E37BF0-18DF-4305-B90D-807B91D19CB8}" srcOrd="0" destOrd="0" presId="urn:microsoft.com/office/officeart/2005/8/layout/hProcess3"/>
    <dgm:cxn modelId="{42E8B7B8-B4E7-4838-B9BA-0D92027DC41E}" type="presOf" srcId="{E40E600C-AC26-4945-8ED5-E18F2D091E2F}" destId="{659CB794-3D86-462B-9393-AB1B95D75390}" srcOrd="0" destOrd="2" presId="urn:microsoft.com/office/officeart/2005/8/layout/hProcess3"/>
    <dgm:cxn modelId="{61CE9353-E027-4406-B983-00C1A9B47568}" srcId="{252EC695-DD71-4815-8CD6-27BF0F052981}" destId="{25AA247D-3825-439D-8008-AB4DB13ADEB2}" srcOrd="1" destOrd="0" parTransId="{88267182-BE9F-4517-83B9-C5E77D5613A9}" sibTransId="{935C092E-F1D6-4833-A1C1-986C13F86AC0}"/>
    <dgm:cxn modelId="{198B32BA-1697-44B1-B7AC-97E62F1739FA}" srcId="{252EC695-DD71-4815-8CD6-27BF0F052981}" destId="{EB5137A2-6499-4168-ACEF-759835DA3635}" srcOrd="0" destOrd="0" parTransId="{68963872-F06C-4A4A-8A88-22D46C53392A}" sibTransId="{33D559A3-B3CB-41F6-8C00-5FF1D787BEBD}"/>
    <dgm:cxn modelId="{0C64A369-1F31-41B6-9466-417B71446201}" type="presOf" srcId="{E03C3936-6200-49AB-BDCE-AE3B451DAEC1}" destId="{EA8DC1AA-7AF2-406B-98DC-5BA8B6755F1A}" srcOrd="0" destOrd="0" presId="urn:microsoft.com/office/officeart/2005/8/layout/hProcess3"/>
    <dgm:cxn modelId="{885BF351-B804-4ADE-AFE7-B358E82F9C88}" type="presOf" srcId="{CD2AD924-A3B6-42A6-A10E-F2F8987DE955}" destId="{0E70BA97-30AC-4DCD-8FE5-3E7AC82F2A84}" srcOrd="0" destOrd="1" presId="urn:microsoft.com/office/officeart/2005/8/layout/hProcess3"/>
    <dgm:cxn modelId="{93F10F88-0B14-4D80-82C6-551ABF3AC5BA}" srcId="{B5F828A1-78E7-402E-9A94-9D3D26430B06}" destId="{027F6DC9-FC86-4360-A851-B8FCA6AFFFE4}" srcOrd="1" destOrd="0" parTransId="{3879704C-9C06-4B35-BB3F-17CB1468D5BD}" sibTransId="{4FBDD4D5-D57C-44C6-803E-C2EC4DC0F80D}"/>
    <dgm:cxn modelId="{1F4718AC-A929-4F33-BDBB-4961C2A5E271}" srcId="{9976DC50-8B19-4DEC-AD3C-07754DC1054C}" destId="{252EC695-DD71-4815-8CD6-27BF0F052981}" srcOrd="0" destOrd="0" parTransId="{451864D1-3F4D-4645-AE6E-AF0573A3900B}" sibTransId="{0FA27296-8066-4960-ABA8-0615CD070FF4}"/>
    <dgm:cxn modelId="{0C6CEA0F-A392-4E45-BE15-CFC939C5873B}" srcId="{B5F828A1-78E7-402E-9A94-9D3D26430B06}" destId="{E03C3936-6200-49AB-BDCE-AE3B451DAEC1}" srcOrd="0" destOrd="0" parTransId="{BD9843E8-15EB-4B7E-AD78-DCFE89F298FB}" sibTransId="{92A2EDD4-1CC2-4EC4-BCEE-2E850252D083}"/>
    <dgm:cxn modelId="{C06D5602-D8F7-438E-AB20-9B0E528D18A3}" type="presOf" srcId="{25AA247D-3825-439D-8008-AB4DB13ADEB2}" destId="{659CB794-3D86-462B-9393-AB1B95D75390}" srcOrd="0" destOrd="1" presId="urn:microsoft.com/office/officeart/2005/8/layout/hProcess3"/>
    <dgm:cxn modelId="{7A6F69BB-1453-43B3-91FD-D80E2D4BDFA9}" srcId="{5D5677A0-E105-4F12-8C8B-D7CBDF0F4DE8}" destId="{669FA17F-D389-4047-932E-A62606A9FB2B}" srcOrd="0" destOrd="0" parTransId="{E93D4299-C10B-4BC3-B527-E16557A0AA03}" sibTransId="{FD71A2D1-4CA4-41B4-9413-1EBFC4C71581}"/>
    <dgm:cxn modelId="{1BBE2C46-0B71-4E35-B234-838411C9AA7C}" srcId="{252EC695-DD71-4815-8CD6-27BF0F052981}" destId="{E40E600C-AC26-4945-8ED5-E18F2D091E2F}" srcOrd="2" destOrd="0" parTransId="{95AEE653-AB9F-40EC-9BC4-5140327160F1}" sibTransId="{C0D42569-5248-4F1C-9667-E0B690CC9110}"/>
    <dgm:cxn modelId="{0D58BE19-4BDB-41B1-ACF3-9AE71B440458}" type="presOf" srcId="{EB5137A2-6499-4168-ACEF-759835DA3635}" destId="{659CB794-3D86-462B-9393-AB1B95D75390}" srcOrd="0" destOrd="0" presId="urn:microsoft.com/office/officeart/2005/8/layout/hProcess3"/>
    <dgm:cxn modelId="{025F5957-B2F3-4699-9891-59D2B8AAC114}" srcId="{9976DC50-8B19-4DEC-AD3C-07754DC1054C}" destId="{5D5677A0-E105-4F12-8C8B-D7CBDF0F4DE8}" srcOrd="2" destOrd="0" parTransId="{32A30DC6-FA8F-4048-B00F-8CFEFA7AB2AB}" sibTransId="{744C3A2A-3857-4E57-94BC-105EA30F5F95}"/>
    <dgm:cxn modelId="{F9D36986-33E3-4009-B4C4-C6797015327F}" srcId="{9976DC50-8B19-4DEC-AD3C-07754DC1054C}" destId="{B5F828A1-78E7-402E-9A94-9D3D26430B06}" srcOrd="1" destOrd="0" parTransId="{8EEB7341-7E04-435D-963F-F6BD35B23BBD}" sibTransId="{1AEADE00-7538-45D3-A070-9C2EC7062504}"/>
    <dgm:cxn modelId="{3B89C8C3-D3C0-42AB-BE78-9AFFF20751A8}" type="presOf" srcId="{B5F828A1-78E7-402E-9A94-9D3D26430B06}" destId="{7CA46502-5FE8-4240-8B52-12B7DF8CB4D6}" srcOrd="0" destOrd="0" presId="urn:microsoft.com/office/officeart/2005/8/layout/hProcess3"/>
    <dgm:cxn modelId="{BEA6FDF5-7901-49D0-9FD0-3E6E4DBA6695}" type="presOf" srcId="{5D5677A0-E105-4F12-8C8B-D7CBDF0F4DE8}" destId="{28D5D84A-099C-40A9-A121-ACC93AFA8413}" srcOrd="0" destOrd="0" presId="urn:microsoft.com/office/officeart/2005/8/layout/hProcess3"/>
    <dgm:cxn modelId="{31003B0C-14E0-4EAD-85B8-FD6BC4CAAD36}" type="presOf" srcId="{252EC695-DD71-4815-8CD6-27BF0F052981}" destId="{4E468064-3FD6-47A4-920B-551DD61262A4}" srcOrd="0" destOrd="0" presId="urn:microsoft.com/office/officeart/2005/8/layout/hProcess3"/>
    <dgm:cxn modelId="{A56A1D82-C348-4796-AF5B-F6BA59E3ABDB}" type="presParOf" srcId="{35E37BF0-18DF-4305-B90D-807B91D19CB8}" destId="{5DC84CD4-1040-4F5D-A748-356CDCCD1688}" srcOrd="0" destOrd="0" presId="urn:microsoft.com/office/officeart/2005/8/layout/hProcess3"/>
    <dgm:cxn modelId="{61B78D9A-0DEA-44DC-8977-D105570560FB}" type="presParOf" srcId="{35E37BF0-18DF-4305-B90D-807B91D19CB8}" destId="{00DE158C-37EE-43DF-8966-B4AF6A8D583B}" srcOrd="1" destOrd="0" presId="urn:microsoft.com/office/officeart/2005/8/layout/hProcess3"/>
    <dgm:cxn modelId="{624315AE-CF5D-4C1C-95EB-23AE003988F3}" type="presParOf" srcId="{00DE158C-37EE-43DF-8966-B4AF6A8D583B}" destId="{09F3F481-C70C-4D30-BD7B-982FCCE3216D}" srcOrd="0" destOrd="0" presId="urn:microsoft.com/office/officeart/2005/8/layout/hProcess3"/>
    <dgm:cxn modelId="{F2714A75-9E69-4679-B9AD-CB17CB377DF9}" type="presParOf" srcId="{00DE158C-37EE-43DF-8966-B4AF6A8D583B}" destId="{FDBD32BF-C79C-423C-B592-6B770C060BFF}" srcOrd="1" destOrd="0" presId="urn:microsoft.com/office/officeart/2005/8/layout/hProcess3"/>
    <dgm:cxn modelId="{3C8FBDA2-CAB7-4B1E-979C-076FEEBEF682}" type="presParOf" srcId="{FDBD32BF-C79C-423C-B592-6B770C060BFF}" destId="{7BFAB56D-DB71-456B-B74C-2D4D87EC461C}" srcOrd="0" destOrd="0" presId="urn:microsoft.com/office/officeart/2005/8/layout/hProcess3"/>
    <dgm:cxn modelId="{430371E4-2CA1-4FC3-A9A6-89F2B5BA8F0A}" type="presParOf" srcId="{FDBD32BF-C79C-423C-B592-6B770C060BFF}" destId="{4E468064-3FD6-47A4-920B-551DD61262A4}" srcOrd="1" destOrd="0" presId="urn:microsoft.com/office/officeart/2005/8/layout/hProcess3"/>
    <dgm:cxn modelId="{3B9873CA-4FFB-4F34-AD36-ACC279C20E5B}" type="presParOf" srcId="{FDBD32BF-C79C-423C-B592-6B770C060BFF}" destId="{D60B4DF0-0235-4D29-A56D-AEB54835A31C}" srcOrd="2" destOrd="0" presId="urn:microsoft.com/office/officeart/2005/8/layout/hProcess3"/>
    <dgm:cxn modelId="{52A3844F-6264-4837-8681-923495BBB46A}" type="presParOf" srcId="{FDBD32BF-C79C-423C-B592-6B770C060BFF}" destId="{E8C32587-4802-4854-A60D-DDED3F4074BC}" srcOrd="3" destOrd="0" presId="urn:microsoft.com/office/officeart/2005/8/layout/hProcess3"/>
    <dgm:cxn modelId="{D891D106-8C04-40A1-A44A-B70F6BB368B5}" type="presParOf" srcId="{FDBD32BF-C79C-423C-B592-6B770C060BFF}" destId="{659CB794-3D86-462B-9393-AB1B95D75390}" srcOrd="4" destOrd="0" presId="urn:microsoft.com/office/officeart/2005/8/layout/hProcess3"/>
    <dgm:cxn modelId="{D400F61B-0A65-40D5-AA5D-C34AC04302DA}" type="presParOf" srcId="{00DE158C-37EE-43DF-8966-B4AF6A8D583B}" destId="{BDC329BD-A4B7-4AC6-8187-9C040087AF13}" srcOrd="2" destOrd="0" presId="urn:microsoft.com/office/officeart/2005/8/layout/hProcess3"/>
    <dgm:cxn modelId="{9EE55BB5-7377-4F0C-ADEA-645599B36F71}" type="presParOf" srcId="{00DE158C-37EE-43DF-8966-B4AF6A8D583B}" destId="{FD9747C2-6231-4A0D-A3B0-26BCAAA21FD3}" srcOrd="3" destOrd="0" presId="urn:microsoft.com/office/officeart/2005/8/layout/hProcess3"/>
    <dgm:cxn modelId="{D73F9779-6432-4FE1-8B09-9934412B4F55}" type="presParOf" srcId="{FD9747C2-6231-4A0D-A3B0-26BCAAA21FD3}" destId="{AB956939-8AE7-43E4-8381-076E0920FE4C}" srcOrd="0" destOrd="0" presId="urn:microsoft.com/office/officeart/2005/8/layout/hProcess3"/>
    <dgm:cxn modelId="{82F91DAA-E6FA-4D4C-BB2A-C7EAF3DD3BF5}" type="presParOf" srcId="{FD9747C2-6231-4A0D-A3B0-26BCAAA21FD3}" destId="{7CA46502-5FE8-4240-8B52-12B7DF8CB4D6}" srcOrd="1" destOrd="0" presId="urn:microsoft.com/office/officeart/2005/8/layout/hProcess3"/>
    <dgm:cxn modelId="{0FBC53EB-F5EA-4623-8EBB-EEDC3713EFDF}" type="presParOf" srcId="{FD9747C2-6231-4A0D-A3B0-26BCAAA21FD3}" destId="{4D219322-C724-4D07-A140-0B1F0CD5C890}" srcOrd="2" destOrd="0" presId="urn:microsoft.com/office/officeart/2005/8/layout/hProcess3"/>
    <dgm:cxn modelId="{C8B31EEB-40DE-4139-9088-F91956DB5050}" type="presParOf" srcId="{FD9747C2-6231-4A0D-A3B0-26BCAAA21FD3}" destId="{D5F452D1-5B1C-4777-9C36-7DAA06654ACC}" srcOrd="3" destOrd="0" presId="urn:microsoft.com/office/officeart/2005/8/layout/hProcess3"/>
    <dgm:cxn modelId="{405D934E-0F4C-47B1-A969-FA152E0CC99D}" type="presParOf" srcId="{FD9747C2-6231-4A0D-A3B0-26BCAAA21FD3}" destId="{EA8DC1AA-7AF2-406B-98DC-5BA8B6755F1A}" srcOrd="4" destOrd="0" presId="urn:microsoft.com/office/officeart/2005/8/layout/hProcess3"/>
    <dgm:cxn modelId="{46DC8679-9E1F-4A15-8E17-B3CCD60C4E19}" type="presParOf" srcId="{00DE158C-37EE-43DF-8966-B4AF6A8D583B}" destId="{118491A9-F75D-4548-B4ED-949A66411803}" srcOrd="4" destOrd="0" presId="urn:microsoft.com/office/officeart/2005/8/layout/hProcess3"/>
    <dgm:cxn modelId="{F34C867B-C29E-4DD8-A19F-8A9319931909}" type="presParOf" srcId="{00DE158C-37EE-43DF-8966-B4AF6A8D583B}" destId="{5EB1D59F-CF55-4250-AD4E-581294DA2B99}" srcOrd="5" destOrd="0" presId="urn:microsoft.com/office/officeart/2005/8/layout/hProcess3"/>
    <dgm:cxn modelId="{39F12CEA-2F39-4139-A60A-A9D8DC90FECC}" type="presParOf" srcId="{5EB1D59F-CF55-4250-AD4E-581294DA2B99}" destId="{B1B63D8B-08EA-4A10-8F94-A503F8ACBB90}" srcOrd="0" destOrd="0" presId="urn:microsoft.com/office/officeart/2005/8/layout/hProcess3"/>
    <dgm:cxn modelId="{2B93BF56-FCB0-4F77-87C0-A589D0C0BECD}" type="presParOf" srcId="{5EB1D59F-CF55-4250-AD4E-581294DA2B99}" destId="{28D5D84A-099C-40A9-A121-ACC93AFA8413}" srcOrd="1" destOrd="0" presId="urn:microsoft.com/office/officeart/2005/8/layout/hProcess3"/>
    <dgm:cxn modelId="{EA0BFA35-6F7D-4D98-9039-8BE214D62D4B}" type="presParOf" srcId="{5EB1D59F-CF55-4250-AD4E-581294DA2B99}" destId="{8A8D74AF-76F4-44B3-A918-F6201E28CDA8}" srcOrd="2" destOrd="0" presId="urn:microsoft.com/office/officeart/2005/8/layout/hProcess3"/>
    <dgm:cxn modelId="{AF604F6B-AD1F-4036-9F28-6C0B18C38AAB}" type="presParOf" srcId="{5EB1D59F-CF55-4250-AD4E-581294DA2B99}" destId="{686FB3B7-0FA0-479C-ADED-8F0E13EE133E}" srcOrd="3" destOrd="0" presId="urn:microsoft.com/office/officeart/2005/8/layout/hProcess3"/>
    <dgm:cxn modelId="{4734B759-0DCD-4C79-8995-9FA9BEC61D5E}" type="presParOf" srcId="{5EB1D59F-CF55-4250-AD4E-581294DA2B99}" destId="{0E70BA97-30AC-4DCD-8FE5-3E7AC82F2A84}" srcOrd="4" destOrd="0" presId="urn:microsoft.com/office/officeart/2005/8/layout/hProcess3"/>
    <dgm:cxn modelId="{32702313-3714-499B-9CEE-0AAF6E82940F}" type="presParOf" srcId="{00DE158C-37EE-43DF-8966-B4AF6A8D583B}" destId="{9EDE92E3-BAE2-45F6-A3A8-735BBC2D9C3F}" srcOrd="6" destOrd="0" presId="urn:microsoft.com/office/officeart/2005/8/layout/hProcess3"/>
    <dgm:cxn modelId="{636CEB00-EE99-4D2F-B18E-1C15DD1B537A}" type="presParOf" srcId="{00DE158C-37EE-43DF-8966-B4AF6A8D583B}" destId="{DB87E853-2B89-46F8-A2E0-3C2BE5895F02}" srcOrd="7" destOrd="0" presId="urn:microsoft.com/office/officeart/2005/8/layout/hProcess3"/>
    <dgm:cxn modelId="{FBACB294-4B6D-497C-9CD5-83E0F41175D8}" type="presParOf" srcId="{00DE158C-37EE-43DF-8966-B4AF6A8D583B}" destId="{5EB5F471-7E2D-41F1-9FBD-872A721FCEF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664C3F9-BDA5-4A03-8824-148B425F6216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C50A106-99BB-4F54-834D-2308F6A5D0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05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52CE34-7752-4CB4-A9A6-25244A7D3E8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5E62FE7-46DB-4C83-AE14-B425EE7731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8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5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006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4116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0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7577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1805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635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06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C00000"/>
                </a:solidFill>
              </a:rPr>
              <a:t>MODELING WILL PROVIDE: FISCAL IMPACTS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Geographies: 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Fiscal Impacts for Suburban and Transition Policy Areas as well as Countywide</a:t>
            </a:r>
          </a:p>
          <a:p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en-US" sz="1200" dirty="0" smtClean="0">
                <a:solidFill>
                  <a:srgbClr val="C00000"/>
                </a:solidFill>
              </a:rPr>
              <a:t>JULIE,</a:t>
            </a:r>
            <a:r>
              <a:rPr lang="en-US" sz="1200" baseline="0" dirty="0" smtClean="0">
                <a:solidFill>
                  <a:srgbClr val="C00000"/>
                </a:solidFill>
              </a:rPr>
              <a:t> OR BETH BACK UP: THE REMAINDER OF THE COUNTY INCLUDES THE RURAL POLICY AREA, TOWNS, AND LEESBURG JLMA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80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IN THIS AREA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PURPOSE</a:t>
            </a:r>
            <a:r>
              <a:rPr lang="en-US" baseline="0" dirty="0" smtClean="0"/>
              <a:t> OF TAX DISTRICTS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CAPITAL COSTS: METRORAIL TAX DISTRICT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STATION SERVICE DISTRICTS: OPERATING COSTS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 SEPARATE QUESTION (NOT FISCAL IMPACTS) SEPARATE REPORTING OUT/QUESTION TO BE ANSWERED: NOT COMPARING TO COSTS;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MODELING WILL PROVIDE: TAX</a:t>
            </a:r>
            <a:r>
              <a:rPr lang="en-US" baseline="0" dirty="0" smtClean="0"/>
              <a:t> BASE (AND TAX REVENUES FOR METRORAIL SERVICE DISTRICT)</a:t>
            </a:r>
          </a:p>
          <a:p>
            <a:endParaRPr lang="en-US" baseline="0" dirty="0" smtClean="0"/>
          </a:p>
          <a:p>
            <a:r>
              <a:rPr lang="en-US" dirty="0" smtClean="0"/>
              <a:t>Explain: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tax revenue (based on the current 20 cent tax rate) can be calculated for the overall Metrorail Service Tax District.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why it does not make sense to do so for the two other “station service” districts.</a:t>
            </a:r>
            <a:r>
              <a:rPr lang="en-US" baseline="0" dirty="0" smtClean="0"/>
              <a:t> (tax rate is zero, no point in time yet that will increase or what will increase to – although will not exceed 20 cents)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92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5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9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2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6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85093" indent="-301959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207836" indent="-241567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90971" indent="-241567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174105" indent="-241567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657239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3140373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623509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4106643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77F787B7-5724-49B6-80B6-2888051CC532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4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698500"/>
            <a:ext cx="620712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85093" indent="-301959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207836" indent="-241567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90971" indent="-241567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174105" indent="-241567"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657239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3140373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623509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4106643" indent="-241567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fld id="{77F787B7-5724-49B6-80B6-2888051CC532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66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248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3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62FE7-46DB-4C83-AE14-B425EE7731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8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39" indent="-285707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28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60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091" indent="-228565" defTabSz="93172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2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53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484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16" indent="-228565" defTabSz="931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0063CD-339B-4800-85C8-0CB9E981BD0B}" type="slidenum">
              <a:rPr lang="en-US" altLang="en-US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65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1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20" y="186772"/>
            <a:ext cx="9275973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83273"/>
            <a:ext cx="109728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6148520"/>
            <a:ext cx="72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FEEE25B-4D17-4141-BB77-3A53F7501D49}" type="slidenum">
              <a:rPr lang="en-US" sz="1400" smtClean="0"/>
              <a:pPr algn="l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947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720" y="186772"/>
            <a:ext cx="9275973" cy="575170"/>
          </a:xfrm>
        </p:spPr>
        <p:txBody>
          <a:bodyPr anchor="t">
            <a:normAutofit/>
          </a:bodyPr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83273"/>
            <a:ext cx="10972800" cy="47349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3000" b="1" baseline="0">
                <a:solidFill>
                  <a:srgbClr val="2B388F"/>
                </a:solidFill>
                <a:latin typeface="Arial"/>
                <a:cs typeface="Arial"/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FontTx/>
              <a:buNone/>
              <a:defRPr sz="2200" baseline="0">
                <a:latin typeface="Arial"/>
                <a:cs typeface="Arial"/>
              </a:defRPr>
            </a:lvl2pPr>
            <a:lvl3pPr marL="569913" indent="-346075">
              <a:buFont typeface="Lucida Grande"/>
              <a:buChar char="■"/>
              <a:tabLst/>
              <a:defRPr sz="2200" baseline="0">
                <a:latin typeface="Arial"/>
                <a:cs typeface="Arial"/>
              </a:defRPr>
            </a:lvl3pPr>
            <a:lvl4pPr marL="914400" indent="-344488">
              <a:buFont typeface="Lucida Grande"/>
              <a:buChar char="»"/>
              <a:defRPr sz="2200" baseline="0">
                <a:latin typeface="Arial"/>
                <a:cs typeface="Arial"/>
              </a:defRPr>
            </a:lvl4pPr>
            <a:lvl5pPr marL="1373188" indent="-401638">
              <a:buSzPct val="70000"/>
              <a:buFont typeface="Arial"/>
              <a:buChar char="►"/>
              <a:defRPr sz="2200" baseline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Text Header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40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0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9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2035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03551" cy="692651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alpha val="27000"/>
                </a:schemeClr>
              </a:gs>
              <a:gs pos="100000">
                <a:schemeClr val="tx1">
                  <a:lumMod val="5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98" y="1224793"/>
            <a:ext cx="8660223" cy="43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BFAC-98D9-4FE4-84EE-DA956624A4A3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A37166-E528-4BD0-B294-9BAF24C24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3969"/>
            <a:ext cx="12192000" cy="1849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32352"/>
            <a:ext cx="12192000" cy="725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Meeting Name #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2016 Comprehensive Plan</a:t>
            </a:r>
            <a:br>
              <a:rPr lang="en-US" dirty="0"/>
            </a:br>
            <a:r>
              <a:rPr lang="en-US" dirty="0"/>
              <a:t>Loudoun County, Virginia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8765" r="10207" b="12708"/>
          <a:stretch/>
        </p:blipFill>
        <p:spPr>
          <a:xfrm>
            <a:off x="10603685" y="6132353"/>
            <a:ext cx="1518407" cy="7256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9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1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4E6F2-B12B-49F4-A3FD-CF12E4624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63"/>
            <a:ext cx="9144000" cy="2387600"/>
          </a:xfrm>
        </p:spPr>
        <p:txBody>
          <a:bodyPr/>
          <a:lstStyle/>
          <a:p>
            <a:r>
              <a:rPr lang="en-US" dirty="0"/>
              <a:t>Fiscal </a:t>
            </a:r>
            <a:r>
              <a:rPr lang="en-US" dirty="0" smtClean="0"/>
              <a:t>Model </a:t>
            </a:r>
            <a:r>
              <a:rPr lang="en-US" dirty="0"/>
              <a:t>Primer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C02C63-5C3B-4800-915D-53053369B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1300"/>
            <a:ext cx="9144000" cy="30607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Presentation to:</a:t>
            </a:r>
            <a:r>
              <a:rPr lang="en-US" dirty="0"/>
              <a:t> </a:t>
            </a:r>
          </a:p>
          <a:p>
            <a:r>
              <a:rPr lang="en-US" dirty="0"/>
              <a:t>Envision Loudoun </a:t>
            </a:r>
            <a:r>
              <a:rPr lang="en-US" dirty="0" smtClean="0"/>
              <a:t>Stakeholders </a:t>
            </a:r>
            <a:r>
              <a:rPr lang="en-US" dirty="0"/>
              <a:t>Committee</a:t>
            </a:r>
          </a:p>
          <a:p>
            <a:r>
              <a:rPr lang="en-US" dirty="0"/>
              <a:t>January 22, 2018</a:t>
            </a:r>
          </a:p>
          <a:p>
            <a:r>
              <a:rPr lang="en-US" i="1" dirty="0"/>
              <a:t>Presented by: </a:t>
            </a:r>
          </a:p>
          <a:p>
            <a:pPr>
              <a:lnSpc>
                <a:spcPct val="100000"/>
              </a:lnSpc>
            </a:pPr>
            <a:r>
              <a:rPr lang="en-US" dirty="0"/>
              <a:t>Julie Herlands, </a:t>
            </a:r>
            <a:r>
              <a:rPr lang="en-US" dirty="0" smtClean="0"/>
              <a:t>AICP, Vice </a:t>
            </a:r>
            <a:r>
              <a:rPr lang="en-US" dirty="0"/>
              <a:t>President, TischlerBise </a:t>
            </a:r>
          </a:p>
          <a:p>
            <a:pPr>
              <a:lnSpc>
                <a:spcPct val="100000"/>
              </a:lnSpc>
            </a:pPr>
            <a:r>
              <a:rPr lang="en-US" dirty="0"/>
              <a:t>Beth Hilkemeyer, AICP, </a:t>
            </a:r>
            <a:r>
              <a:rPr lang="en-US" dirty="0" smtClean="0"/>
              <a:t>Department </a:t>
            </a:r>
            <a:r>
              <a:rPr lang="en-US" dirty="0"/>
              <a:t>of Management and Budget</a:t>
            </a:r>
          </a:p>
        </p:txBody>
      </p:sp>
    </p:spTree>
    <p:extLst>
      <p:ext uri="{BB962C8B-B14F-4D97-AF65-F5344CB8AC3E}">
        <p14:creationId xmlns:p14="http://schemas.microsoft.com/office/powerpoint/2010/main" val="7928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073064" cy="1325563"/>
          </a:xfrm>
        </p:spPr>
        <p:txBody>
          <a:bodyPr/>
          <a:lstStyle/>
          <a:p>
            <a:r>
              <a:rPr lang="en-US" altLang="en-US" dirty="0"/>
              <a:t>Fiscal Impact Model and Approach Designed to Address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676602"/>
            <a:ext cx="451757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How do the fiscal impacts of the proposed plan </a:t>
            </a:r>
            <a:r>
              <a:rPr lang="en-US" altLang="en-US" dirty="0" smtClean="0"/>
              <a:t>compare </a:t>
            </a:r>
            <a:r>
              <a:rPr lang="en-US" altLang="en-US" dirty="0"/>
              <a:t>to </a:t>
            </a:r>
            <a:r>
              <a:rPr lang="en-US" altLang="en-US" dirty="0" smtClean="0"/>
              <a:t>the </a:t>
            </a:r>
            <a:r>
              <a:rPr lang="en-US" altLang="en-US" dirty="0"/>
              <a:t>RGP</a:t>
            </a:r>
            <a:r>
              <a:rPr lang="en-US" altLang="en-US" dirty="0" smtClean="0"/>
              <a:t>?</a:t>
            </a:r>
            <a:endParaRPr lang="en-US" alt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altLang="en-US" dirty="0"/>
          </a:p>
          <a:p>
            <a:r>
              <a:rPr lang="en-US" altLang="en-US" dirty="0"/>
              <a:t>How do the fiscal impacts compare among the high/medium/low scenarios of the proposed plan?</a:t>
            </a:r>
          </a:p>
          <a:p>
            <a:pPr lvl="1">
              <a:lnSpc>
                <a:spcPct val="100000"/>
              </a:lnSpc>
            </a:pPr>
            <a:endParaRPr lang="en-US" alt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00000000-0008-0000-2500-000032B86D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51665"/>
              </p:ext>
            </p:extLst>
          </p:nvPr>
        </p:nvGraphicFramePr>
        <p:xfrm>
          <a:off x="5506497" y="1552473"/>
          <a:ext cx="6469998" cy="521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EA02BF-22AF-4AE5-82FD-A65118F8CEA4}"/>
              </a:ext>
            </a:extLst>
          </p:cNvPr>
          <p:cNvSpPr txBox="1"/>
          <p:nvPr/>
        </p:nvSpPr>
        <p:spPr>
          <a:xfrm rot="19709866">
            <a:off x="6171182" y="2496469"/>
            <a:ext cx="5055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SAMPLE </a:t>
            </a:r>
          </a:p>
          <a:p>
            <a:pPr algn="ctr"/>
            <a:r>
              <a:rPr lang="en-US" sz="4400" dirty="0">
                <a:solidFill>
                  <a:schemeClr val="accent1"/>
                </a:solidFill>
              </a:rPr>
              <a:t>(NOT LOUDOUN CO.)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="" xmlns:a16="http://schemas.microsoft.com/office/drawing/2014/main" id="{CEB6BF46-704C-4AC9-B951-6FFB828F9245}"/>
              </a:ext>
            </a:extLst>
          </p:cNvPr>
          <p:cNvSpPr/>
          <p:nvPr/>
        </p:nvSpPr>
        <p:spPr>
          <a:xfrm>
            <a:off x="10400803" y="3959050"/>
            <a:ext cx="301451" cy="592854"/>
          </a:xfrm>
          <a:prstGeom prst="leftBrace">
            <a:avLst/>
          </a:prstGeom>
          <a:ln w="28575" cmpd="sng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2499FA-8615-4996-859D-AEF31A0AF737}"/>
              </a:ext>
            </a:extLst>
          </p:cNvPr>
          <p:cNvSpPr txBox="1"/>
          <p:nvPr/>
        </p:nvSpPr>
        <p:spPr>
          <a:xfrm>
            <a:off x="8358549" y="4652459"/>
            <a:ext cx="186899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Difference between scenarios is key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29609AF-A612-4959-A451-322D9232A3CB}"/>
              </a:ext>
            </a:extLst>
          </p:cNvPr>
          <p:cNvCxnSpPr/>
          <p:nvPr/>
        </p:nvCxnSpPr>
        <p:spPr>
          <a:xfrm flipV="1">
            <a:off x="9465547" y="4255477"/>
            <a:ext cx="761996" cy="396982"/>
          </a:xfrm>
          <a:prstGeom prst="straightConnector1">
            <a:avLst/>
          </a:prstGeom>
          <a:ln w="222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799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073064" cy="1325563"/>
          </a:xfrm>
        </p:spPr>
        <p:txBody>
          <a:bodyPr/>
          <a:lstStyle/>
          <a:p>
            <a:r>
              <a:rPr lang="en-US" altLang="en-US" dirty="0"/>
              <a:t>Fiscal Impact Model and Approach Designed to Address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676602"/>
            <a:ext cx="10696304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What could the fiscal impacts from plan changes be in different portions of the County?</a:t>
            </a:r>
          </a:p>
          <a:p>
            <a:pPr lvl="1"/>
            <a:r>
              <a:rPr lang="en-US" altLang="en-US" dirty="0" smtClean="0"/>
              <a:t>Suburban Policy Area</a:t>
            </a:r>
          </a:p>
          <a:p>
            <a:pPr lvl="1"/>
            <a:r>
              <a:rPr lang="en-US" altLang="en-US" dirty="0" smtClean="0"/>
              <a:t>Transition Policy Area</a:t>
            </a:r>
          </a:p>
          <a:p>
            <a:pPr lvl="1"/>
            <a:r>
              <a:rPr lang="en-US" altLang="en-US" dirty="0" smtClean="0"/>
              <a:t>Remainder (Rural Policy Area, Towns, JLMA)</a:t>
            </a:r>
            <a:endParaRPr lang="en-US" altLang="en-US" dirty="0"/>
          </a:p>
          <a:p>
            <a:pPr marL="457200" lvl="1" indent="0">
              <a:lnSpc>
                <a:spcPct val="100000"/>
              </a:lnSpc>
              <a:buNone/>
            </a:pPr>
            <a:endParaRPr lang="en-US" altLang="en-US" sz="900" dirty="0"/>
          </a:p>
          <a:p>
            <a:r>
              <a:rPr lang="en-US" altLang="en-US" dirty="0" smtClean="0"/>
              <a:t>What impact on the Metrorail tax districts could the proposed plan have?</a:t>
            </a:r>
            <a:endParaRPr lang="en-US" altLang="en-US" dirty="0"/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Metrorail Service District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Ashburn Station Service District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Loudoun Gateway – Airport Station Service District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141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Fiscal Model Capital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694"/>
            <a:ext cx="10515600" cy="3922032"/>
          </a:xfrm>
        </p:spPr>
        <p:txBody>
          <a:bodyPr>
            <a:normAutofit/>
          </a:bodyPr>
          <a:lstStyle/>
          <a:p>
            <a:r>
              <a:rPr lang="en-US" dirty="0" smtClean="0"/>
              <a:t>Capital facilities include the structures used to provide government and school services</a:t>
            </a:r>
          </a:p>
          <a:p>
            <a:r>
              <a:rPr lang="en-US" dirty="0" smtClean="0"/>
              <a:t>The work of Loudoun County’s Fiscal Impact Committee (FIC) will be incorporated:</a:t>
            </a:r>
          </a:p>
          <a:p>
            <a:pPr lvl="1"/>
            <a:r>
              <a:rPr lang="en-US" dirty="0"/>
              <a:t>2016 Capital Facility Standards generally will be used to forecast facility needs</a:t>
            </a:r>
          </a:p>
          <a:p>
            <a:pPr lvl="1"/>
            <a:r>
              <a:rPr lang="en-US" dirty="0" smtClean="0"/>
              <a:t>Costs will reflect the FIC approach for the forthcoming Capital Intensity Factor (CIF), adjusted to the 2016 model base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437151"/>
            <a:ext cx="10515600" cy="1325563"/>
          </a:xfrm>
        </p:spPr>
        <p:txBody>
          <a:bodyPr/>
          <a:lstStyle/>
          <a:p>
            <a:r>
              <a:rPr lang="en-US" altLang="en-US" dirty="0"/>
              <a:t>Fiscal Impact 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869781"/>
          </a:xfrm>
        </p:spPr>
        <p:txBody>
          <a:bodyPr>
            <a:normAutofit/>
          </a:bodyPr>
          <a:lstStyle/>
          <a:p>
            <a:r>
              <a:rPr lang="en-US" dirty="0"/>
              <a:t>Net fiscal impact results will be reported out:</a:t>
            </a:r>
          </a:p>
          <a:p>
            <a:pPr lvl="1"/>
            <a:r>
              <a:rPr lang="en-US" dirty="0"/>
              <a:t>By scenario</a:t>
            </a:r>
          </a:p>
          <a:p>
            <a:pPr lvl="1"/>
            <a:r>
              <a:rPr lang="en-US" dirty="0"/>
              <a:t>By geography</a:t>
            </a:r>
          </a:p>
          <a:p>
            <a:pPr lvl="1"/>
            <a:r>
              <a:rPr lang="en-US" dirty="0"/>
              <a:t>In five-year periods through 2040</a:t>
            </a:r>
          </a:p>
          <a:p>
            <a:pPr lvl="1"/>
            <a:r>
              <a:rPr lang="en-US" dirty="0"/>
              <a:t>In constant dollars (no inflation) </a:t>
            </a:r>
          </a:p>
          <a:p>
            <a:r>
              <a:rPr lang="en-US" dirty="0"/>
              <a:t>Detail available on:</a:t>
            </a:r>
          </a:p>
          <a:p>
            <a:pPr lvl="1"/>
            <a:r>
              <a:rPr lang="en-US" dirty="0"/>
              <a:t>Revenues</a:t>
            </a:r>
          </a:p>
          <a:p>
            <a:pPr lvl="1"/>
            <a:r>
              <a:rPr lang="en-US" dirty="0"/>
              <a:t>Operating </a:t>
            </a:r>
            <a:r>
              <a:rPr lang="en-US" dirty="0" smtClean="0"/>
              <a:t>expenditures</a:t>
            </a:r>
            <a:endParaRPr lang="en-US" dirty="0"/>
          </a:p>
          <a:p>
            <a:pPr lvl="1"/>
            <a:r>
              <a:rPr lang="en-US" dirty="0"/>
              <a:t>Capital </a:t>
            </a:r>
            <a:r>
              <a:rPr lang="en-US" dirty="0" smtClean="0"/>
              <a:t>expenditures </a:t>
            </a:r>
            <a:r>
              <a:rPr lang="en-US" dirty="0"/>
              <a:t>and </a:t>
            </a:r>
            <a:r>
              <a:rPr lang="en-US" dirty="0" smtClean="0"/>
              <a:t>needs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5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altLang="en-US" strike="sngStrike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Completion of development and demographic forecasts that serve as model inputs</a:t>
            </a:r>
          </a:p>
          <a:p>
            <a:r>
              <a:rPr lang="en-US" dirty="0" smtClean="0"/>
              <a:t>Run fiscal model</a:t>
            </a:r>
          </a:p>
          <a:p>
            <a:r>
              <a:rPr lang="en-US" dirty="0" smtClean="0"/>
              <a:t>Present results to Stakeholders Committee</a:t>
            </a:r>
          </a:p>
          <a:p>
            <a:pPr lvl="1"/>
            <a:r>
              <a:rPr lang="en-US" dirty="0" smtClean="0"/>
              <a:t>Fiscal impacts of proposed land </a:t>
            </a:r>
            <a:r>
              <a:rPr lang="en-US" dirty="0"/>
              <a:t>u</a:t>
            </a:r>
            <a:r>
              <a:rPr lang="en-US" dirty="0" smtClean="0"/>
              <a:t>se plan</a:t>
            </a:r>
          </a:p>
          <a:p>
            <a:pPr lvl="1"/>
            <a:r>
              <a:rPr lang="en-US" dirty="0" smtClean="0"/>
              <a:t>Impact of changes in Suburban and Transition Policy Areas; and remainder of the County</a:t>
            </a:r>
          </a:p>
          <a:p>
            <a:pPr lvl="1"/>
            <a:r>
              <a:rPr lang="en-US" dirty="0" smtClean="0"/>
              <a:t>Tax district </a:t>
            </a:r>
            <a:r>
              <a:rPr lang="en-US" dirty="0"/>
              <a:t>i</a:t>
            </a:r>
            <a:r>
              <a:rPr lang="en-US" dirty="0" smtClean="0"/>
              <a:t>mpacts</a:t>
            </a:r>
          </a:p>
          <a:p>
            <a:pPr lvl="1"/>
            <a:r>
              <a:rPr lang="en-US" dirty="0" smtClean="0"/>
              <a:t>How results compare to future development under the Revised General Plan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67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en-US" dirty="0"/>
              <a:t>Discussion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46110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40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74CC63-5F89-4215-82AE-3573E182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932684"/>
            <a:ext cx="3555800" cy="4112282"/>
          </a:xfrm>
        </p:spPr>
        <p:txBody>
          <a:bodyPr>
            <a:noAutofit/>
          </a:bodyPr>
          <a:lstStyle/>
          <a:p>
            <a:r>
              <a:rPr lang="en-US" sz="3600" dirty="0" smtClean="0"/>
              <a:t>Geographies: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-Suburban   </a:t>
            </a:r>
            <a:br>
              <a:rPr lang="en-US" sz="3600" dirty="0" smtClean="0"/>
            </a:br>
            <a:r>
              <a:rPr lang="en-US" sz="3600" dirty="0" smtClean="0"/>
              <a:t>-Transition </a:t>
            </a:r>
            <a:br>
              <a:rPr lang="en-US" sz="3600" dirty="0" smtClean="0"/>
            </a:br>
            <a:r>
              <a:rPr lang="en-US" sz="3600" dirty="0" smtClean="0"/>
              <a:t>-Remainder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63" y="286757"/>
            <a:ext cx="8012241" cy="5589936"/>
          </a:xfrm>
        </p:spPr>
      </p:pic>
    </p:spTree>
    <p:extLst>
      <p:ext uri="{BB962C8B-B14F-4D97-AF65-F5344CB8AC3E}">
        <p14:creationId xmlns:p14="http://schemas.microsoft.com/office/powerpoint/2010/main" val="20579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75" y="365125"/>
            <a:ext cx="3628449" cy="554611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Geographies: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>-</a:t>
            </a:r>
            <a:r>
              <a:rPr lang="en-US" sz="3600" dirty="0" smtClean="0"/>
              <a:t>Metrorail Tax District</a:t>
            </a:r>
            <a:br>
              <a:rPr lang="en-US" sz="3600" dirty="0" smtClean="0"/>
            </a:br>
            <a:r>
              <a:rPr lang="en-US" sz="3600" dirty="0" smtClean="0"/>
              <a:t>-Ashburn Station District</a:t>
            </a:r>
            <a:br>
              <a:rPr lang="en-US" sz="3600" dirty="0" smtClean="0"/>
            </a:br>
            <a:r>
              <a:rPr lang="en-US" sz="500" dirty="0" smtClean="0"/>
              <a:t/>
            </a:r>
            <a:br>
              <a:rPr lang="en-US" sz="500" dirty="0" smtClean="0"/>
            </a:br>
            <a:r>
              <a:rPr lang="en-US" sz="3600" dirty="0" smtClean="0"/>
              <a:t>-Loudoun </a:t>
            </a:r>
            <a:br>
              <a:rPr lang="en-US" sz="3600" dirty="0" smtClean="0"/>
            </a:br>
            <a:r>
              <a:rPr lang="en-US" sz="3600" dirty="0" smtClean="0"/>
              <a:t>Gateway – Airport Station District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724" y="867047"/>
            <a:ext cx="7598979" cy="47164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4" y="253613"/>
            <a:ext cx="8109261" cy="56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“What If” Questions: Sensitivity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Forecasts: inputs to the model – predict the future, but only a </a:t>
            </a:r>
            <a:r>
              <a:rPr lang="en-US" u="sng" dirty="0" smtClean="0"/>
              <a:t>prediction</a:t>
            </a:r>
          </a:p>
          <a:p>
            <a:pPr lvl="1"/>
            <a:endParaRPr lang="en-US" u="sng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27094" y="2998692"/>
            <a:ext cx="3818965" cy="2756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What if development occurs faster or slower?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736976" y="3025584"/>
            <a:ext cx="3818965" cy="2756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Show High and Low, as well as Intermediate (Medium) Forecasts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594" y="4071646"/>
            <a:ext cx="68281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57E4A-40D0-4166-A00E-62759C13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C28EE-C166-4832-A333-C83D30B6F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28" y="1562866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Definition and purpose of f</a:t>
            </a:r>
            <a:r>
              <a:rPr lang="en-US" dirty="0" smtClean="0">
                <a:cs typeface="Arial" panose="020B0604020202020204" pitchFamily="34" charset="0"/>
              </a:rPr>
              <a:t>iscal </a:t>
            </a:r>
            <a:r>
              <a:rPr lang="en-US" dirty="0">
                <a:cs typeface="Arial" panose="020B0604020202020204" pitchFamily="34" charset="0"/>
              </a:rPr>
              <a:t>i</a:t>
            </a:r>
            <a:r>
              <a:rPr lang="en-US" dirty="0" smtClean="0">
                <a:cs typeface="Arial" panose="020B0604020202020204" pitchFamily="34" charset="0"/>
              </a:rPr>
              <a:t>mpact analysis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Envision Loudoun </a:t>
            </a:r>
            <a:r>
              <a:rPr lang="en-US" dirty="0" smtClean="0">
                <a:cs typeface="Arial" panose="020B0604020202020204" pitchFamily="34" charset="0"/>
              </a:rPr>
              <a:t>fiscal modeling key concepts </a:t>
            </a:r>
            <a:r>
              <a:rPr lang="en-US" dirty="0">
                <a:cs typeface="Arial" panose="020B0604020202020204" pitchFamily="34" charset="0"/>
              </a:rPr>
              <a:t>and </a:t>
            </a:r>
            <a:r>
              <a:rPr lang="en-US" dirty="0" smtClean="0">
                <a:cs typeface="Arial" panose="020B0604020202020204" pitchFamily="34" charset="0"/>
              </a:rPr>
              <a:t>approach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Next steps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4D21C8-8BB9-416A-BD8D-EED1BF25544B}"/>
              </a:ext>
            </a:extLst>
          </p:cNvPr>
          <p:cNvSpPr/>
          <p:nvPr/>
        </p:nvSpPr>
        <p:spPr>
          <a:xfrm>
            <a:off x="6434960" y="1848656"/>
            <a:ext cx="4918840" cy="2553891"/>
          </a:xfrm>
          <a:prstGeom prst="roundRect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The goal is to provide an understanding of key concepts needed to interpret and understand the fiscal impact results to be presented at a future meeting. </a:t>
            </a:r>
          </a:p>
        </p:txBody>
      </p:sp>
    </p:spTree>
    <p:extLst>
      <p:ext uri="{BB962C8B-B14F-4D97-AF65-F5344CB8AC3E}">
        <p14:creationId xmlns:p14="http://schemas.microsoft.com/office/powerpoint/2010/main" val="7308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Facility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830300"/>
              </p:ext>
            </p:extLst>
          </p:nvPr>
        </p:nvGraphicFramePr>
        <p:xfrm>
          <a:off x="0" y="1440180"/>
          <a:ext cx="12192000" cy="473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11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Impact Analysis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Question: Are the revenues generated by development enough to cover related expenditures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service and facility demands? </a:t>
            </a:r>
          </a:p>
          <a:p>
            <a:r>
              <a:rPr lang="en-US" dirty="0"/>
              <a:t>The results are shown as “Net Fiscal Impact”</a:t>
            </a:r>
          </a:p>
          <a:p>
            <a:r>
              <a:rPr lang="en-US" dirty="0"/>
              <a:t>Results can be: </a:t>
            </a:r>
          </a:p>
          <a:p>
            <a:pPr lvl="1"/>
            <a:r>
              <a:rPr lang="en-US" dirty="0"/>
              <a:t>Fiscally positive: Revenues exceed costs</a:t>
            </a:r>
          </a:p>
          <a:p>
            <a:pPr lvl="1"/>
            <a:r>
              <a:rPr lang="en-US" dirty="0"/>
              <a:t>Fiscally neutral: Revenues equal costs</a:t>
            </a:r>
          </a:p>
          <a:p>
            <a:pPr lvl="1"/>
            <a:r>
              <a:rPr lang="en-US" dirty="0"/>
              <a:t>Fiscally negative: Costs exceed revenues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65250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ym typeface="Gill Sans" pitchFamily="64" charset="0"/>
              </a:rPr>
              <a:t>What Fiscal Impact Analysis is Not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400391"/>
            <a:ext cx="10515600" cy="2981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Economic Impact Analysis: Measures overall economy of a community measured in income, direct/indirect jobs, consumer </a:t>
            </a:r>
            <a:r>
              <a:rPr lang="en-US" dirty="0" smtClean="0"/>
              <a:t>spending</a:t>
            </a:r>
          </a:p>
          <a:p>
            <a:pPr marL="0" indent="0">
              <a:lnSpc>
                <a:spcPct val="100000"/>
              </a:lnSpc>
              <a:buNone/>
            </a:pPr>
            <a:endParaRPr lang="en-US" sz="800" dirty="0"/>
          </a:p>
          <a:p>
            <a:r>
              <a:rPr lang="en-US" dirty="0"/>
              <a:t>Budget Preparation:  Uses a revenue forecast to establish spending target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Gill Sans" pitchFamily="64" charset="0"/>
              </a:rPr>
              <a:t>Why Do a Fiscal Impact Analysis?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fiscal effects of land use policy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Inform the public </a:t>
            </a:r>
            <a:r>
              <a:rPr lang="en-US" dirty="0"/>
              <a:t>on the connection between land use and fiscal </a:t>
            </a:r>
            <a:r>
              <a:rPr lang="en-US" dirty="0" smtClean="0"/>
              <a:t>condition</a:t>
            </a:r>
          </a:p>
          <a:p>
            <a:r>
              <a:rPr lang="en-US" dirty="0"/>
              <a:t>Project and compare capital facility needs </a:t>
            </a:r>
            <a:endParaRPr lang="en-US" dirty="0" smtClean="0"/>
          </a:p>
          <a:p>
            <a:r>
              <a:rPr lang="en-US" dirty="0"/>
              <a:t>Identify revenue options</a:t>
            </a:r>
          </a:p>
          <a:p>
            <a:pPr lvl="0"/>
            <a:r>
              <a:rPr lang="en-US" dirty="0"/>
              <a:t>Test the impact of potential changes to services</a:t>
            </a:r>
          </a:p>
        </p:txBody>
      </p:sp>
    </p:spTree>
    <p:extLst>
      <p:ext uri="{BB962C8B-B14F-4D97-AF65-F5344CB8AC3E}">
        <p14:creationId xmlns:p14="http://schemas.microsoft.com/office/powerpoint/2010/main" val="24120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Key Concepts for Envision Loudoun Fiscal Impact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Compares fiscal differences of </a:t>
            </a:r>
            <a:r>
              <a:rPr lang="en-US" u="sng" dirty="0"/>
              <a:t>future development </a:t>
            </a:r>
          </a:p>
          <a:p>
            <a:r>
              <a:rPr lang="en-US" altLang="en-US" dirty="0"/>
              <a:t>Emphasizes </a:t>
            </a:r>
            <a:r>
              <a:rPr lang="en-US" altLang="en-US" u="sng" dirty="0"/>
              <a:t>comparisons</a:t>
            </a:r>
            <a:r>
              <a:rPr lang="en-US" altLang="en-US" dirty="0"/>
              <a:t> rather than the absolute dollar amounts</a:t>
            </a:r>
          </a:p>
          <a:p>
            <a:r>
              <a:rPr lang="en-US" altLang="en-US" dirty="0"/>
              <a:t>Shows </a:t>
            </a:r>
            <a:r>
              <a:rPr lang="en-US" altLang="en-US" u="sng" dirty="0"/>
              <a:t>magnitude and direction </a:t>
            </a:r>
            <a:r>
              <a:rPr lang="en-US" altLang="en-US" dirty="0"/>
              <a:t>of differences</a:t>
            </a:r>
          </a:p>
          <a:p>
            <a:endParaRPr 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590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99" y="1801749"/>
            <a:ext cx="5082093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Development Assumptions: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Stakeholders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Land Use 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25" y="346195"/>
            <a:ext cx="6180261" cy="5562235"/>
          </a:xfrm>
        </p:spPr>
      </p:pic>
    </p:spTree>
    <p:extLst>
      <p:ext uri="{BB962C8B-B14F-4D97-AF65-F5344CB8AC3E}">
        <p14:creationId xmlns:p14="http://schemas.microsoft.com/office/powerpoint/2010/main" val="7827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Assumptions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8586538" y="1868185"/>
            <a:ext cx="2767262" cy="3513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99"/>
                </a:solidFill>
              </a:rPr>
              <a:t>ANALYZE FISCAL IMPACTS: </a:t>
            </a:r>
          </a:p>
          <a:p>
            <a:pPr algn="ctr"/>
            <a:r>
              <a:rPr lang="en-US" sz="2400" b="1" u="sng" dirty="0" smtClean="0">
                <a:solidFill>
                  <a:srgbClr val="FFFF99"/>
                </a:solidFill>
              </a:rPr>
              <a:t>FINANCIAL RESULTS </a:t>
            </a:r>
          </a:p>
          <a:p>
            <a:pPr algn="ctr"/>
            <a:endParaRPr lang="en-US" sz="2400" b="1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847461" y="1868187"/>
            <a:ext cx="2737249" cy="3513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MARKET ANALYSIS: </a:t>
            </a:r>
          </a:p>
          <a:p>
            <a:pPr algn="ctr"/>
            <a:r>
              <a:rPr lang="en-US" sz="2400" b="1" u="sng" dirty="0" smtClean="0"/>
              <a:t>DEMAND</a:t>
            </a:r>
          </a:p>
          <a:p>
            <a:pPr algn="ctr"/>
            <a:endParaRPr lang="en-US" sz="2400" b="1" u="sng" dirty="0"/>
          </a:p>
        </p:txBody>
      </p:sp>
      <p:sp>
        <p:nvSpPr>
          <p:cNvPr id="22" name="Rounded Rectangle 21"/>
          <p:cNvSpPr/>
          <p:nvPr/>
        </p:nvSpPr>
        <p:spPr>
          <a:xfrm>
            <a:off x="4596574" y="1868184"/>
            <a:ext cx="2944022" cy="3513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CONSTRAINED FORECASTS: </a:t>
            </a:r>
            <a:r>
              <a:rPr lang="en-US" sz="2400" b="1" u="sng" dirty="0" smtClean="0"/>
              <a:t>COMPARE TO SUPPLY</a:t>
            </a:r>
            <a:r>
              <a:rPr lang="en-US" sz="2400" b="1" dirty="0" smtClean="0"/>
              <a:t> </a:t>
            </a:r>
          </a:p>
          <a:p>
            <a:pPr algn="ctr"/>
            <a:endParaRPr lang="en-US" sz="2400" b="1" dirty="0"/>
          </a:p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887" y="3401240"/>
            <a:ext cx="683360" cy="6650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944" y="3401731"/>
            <a:ext cx="682811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Envision Loudoun Fiscal Impact Analysis Approach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Develop Three Proposed Future Plan Scenarios</a:t>
            </a:r>
          </a:p>
          <a:p>
            <a:pPr lvl="1"/>
            <a:r>
              <a:rPr lang="en-US" altLang="en-US" dirty="0"/>
              <a:t>Alternative projections at three levels: High, Medium, Low</a:t>
            </a:r>
          </a:p>
          <a:p>
            <a:r>
              <a:rPr lang="en-US" altLang="en-US" dirty="0" smtClean="0"/>
              <a:t>Develop </a:t>
            </a:r>
            <a:r>
              <a:rPr lang="en-US" altLang="en-US" dirty="0"/>
              <a:t>a Revised General Plan Scenario: Fiscal impact of growth under the RGP (“Baseline”)</a:t>
            </a:r>
          </a:p>
          <a:p>
            <a:r>
              <a:rPr lang="en-US" altLang="en-US" dirty="0" smtClean="0"/>
              <a:t>Conduct </a:t>
            </a:r>
            <a:r>
              <a:rPr lang="en-US" altLang="en-US" dirty="0"/>
              <a:t>a Fiscal Impact Analysis of each Scenario</a:t>
            </a:r>
          </a:p>
          <a:p>
            <a:r>
              <a:rPr lang="en-US" altLang="en-US" dirty="0"/>
              <a:t>Compare fiscal </a:t>
            </a:r>
            <a:r>
              <a:rPr lang="en-US" altLang="en-US" dirty="0" smtClean="0"/>
              <a:t>impacts between RGP </a:t>
            </a:r>
            <a:r>
              <a:rPr lang="en-US" altLang="en-US" dirty="0"/>
              <a:t>and potential future land use changes 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4129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visionLoudounPPT_Template">
  <a:themeElements>
    <a:clrScheme name="Loudoun County Colors">
      <a:dk1>
        <a:srgbClr val="006647"/>
      </a:dk1>
      <a:lt1>
        <a:srgbClr val="FFFFFF"/>
      </a:lt1>
      <a:dk2>
        <a:srgbClr val="44546A"/>
      </a:dk2>
      <a:lt2>
        <a:srgbClr val="E7E6E6"/>
      </a:lt2>
      <a:accent1>
        <a:srgbClr val="FFA400"/>
      </a:accent1>
      <a:accent2>
        <a:srgbClr val="006647"/>
      </a:accent2>
      <a:accent3>
        <a:srgbClr val="A5A5A5"/>
      </a:accent3>
      <a:accent4>
        <a:srgbClr val="00A3D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EnvisionLoudounPPT_Template</Template>
  <TotalTime>3322</TotalTime>
  <Words>902</Words>
  <Application>Microsoft Office PowerPoint</Application>
  <PresentationFormat>Widescreen</PresentationFormat>
  <Paragraphs>155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Gill Sans</vt:lpstr>
      <vt:lpstr>Lucida Grande</vt:lpstr>
      <vt:lpstr>ヒラギノ角ゴ ProN W3</vt:lpstr>
      <vt:lpstr>EnvisionLoudounPPT_Template</vt:lpstr>
      <vt:lpstr>Fiscal Model Primer</vt:lpstr>
      <vt:lpstr>Overview of Presentation</vt:lpstr>
      <vt:lpstr>Fiscal Impact Analysis Overview</vt:lpstr>
      <vt:lpstr>What Fiscal Impact Analysis is Not</vt:lpstr>
      <vt:lpstr>Why Do a Fiscal Impact Analysis? </vt:lpstr>
      <vt:lpstr>Key Concepts for Envision Loudoun Fiscal Impact Analysis</vt:lpstr>
      <vt:lpstr>Development Assumptions:   Stakeholders  Land Use Recommendations</vt:lpstr>
      <vt:lpstr>Development Assumptions</vt:lpstr>
      <vt:lpstr>Envision Loudoun Fiscal Impact Analysis Approach</vt:lpstr>
      <vt:lpstr>Fiscal Impact Model and Approach Designed to Address Questions</vt:lpstr>
      <vt:lpstr>Fiscal Impact Model and Approach Designed to Address Questions</vt:lpstr>
      <vt:lpstr>Fiscal Model Capital Assumptions</vt:lpstr>
      <vt:lpstr>Fiscal Impact Results</vt:lpstr>
      <vt:lpstr>Next Steps</vt:lpstr>
      <vt:lpstr>Discussion </vt:lpstr>
      <vt:lpstr>PowerPoint Presentation</vt:lpstr>
      <vt:lpstr>Geographies:   -Suburban    -Transition  -Remainder </vt:lpstr>
      <vt:lpstr>Geographies:   -Metrorail Tax District -Ashburn Station District  -Loudoun  Gateway – Airport Station District</vt:lpstr>
      <vt:lpstr>“What If” Questions: Sensitivity Testing</vt:lpstr>
      <vt:lpstr>Capital Facility Planning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Crow</dc:creator>
  <cp:lastModifiedBy>Ray, Alaina</cp:lastModifiedBy>
  <cp:revision>235</cp:revision>
  <cp:lastPrinted>2018-01-22T17:52:05Z</cp:lastPrinted>
  <dcterms:created xsi:type="dcterms:W3CDTF">2017-03-24T18:39:47Z</dcterms:created>
  <dcterms:modified xsi:type="dcterms:W3CDTF">2018-01-22T21:52:17Z</dcterms:modified>
</cp:coreProperties>
</file>