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0" r:id="rId2"/>
    <p:sldId id="407" r:id="rId3"/>
    <p:sldId id="529" r:id="rId4"/>
    <p:sldId id="401" r:id="rId5"/>
    <p:sldId id="652" r:id="rId6"/>
    <p:sldId id="574" r:id="rId7"/>
    <p:sldId id="344" r:id="rId8"/>
    <p:sldId id="504" r:id="rId9"/>
    <p:sldId id="605" r:id="rId10"/>
    <p:sldId id="445" r:id="rId11"/>
    <p:sldId id="553" r:id="rId12"/>
    <p:sldId id="566" r:id="rId13"/>
    <p:sldId id="616" r:id="rId14"/>
    <p:sldId id="640" r:id="rId15"/>
    <p:sldId id="620" r:id="rId16"/>
    <p:sldId id="650" r:id="rId17"/>
    <p:sldId id="651" r:id="rId18"/>
    <p:sldId id="635" r:id="rId19"/>
    <p:sldId id="655" r:id="rId20"/>
    <p:sldId id="656" r:id="rId21"/>
    <p:sldId id="639" r:id="rId22"/>
    <p:sldId id="658" r:id="rId23"/>
    <p:sldId id="657" r:id="rId24"/>
    <p:sldId id="368" r:id="rId25"/>
    <p:sldId id="633" r:id="rId26"/>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15" clrIdx="0"/>
  <p:cmAuthor id="1" name="DeLitta, T.J." initials="DT" lastIdx="2" clrIdx="1">
    <p:extLst>
      <p:ext uri="{19B8F6BF-5375-455C-9EA6-DF929625EA0E}">
        <p15:presenceInfo xmlns:p15="http://schemas.microsoft.com/office/powerpoint/2012/main" userId="S-1-5-21-208025917-1241722655-2267971613-73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00"/>
    <a:srgbClr val="3A1D00"/>
    <a:srgbClr val="004800"/>
    <a:srgbClr val="4C2600"/>
    <a:srgbClr val="F8D7A6"/>
    <a:srgbClr val="0033CC"/>
    <a:srgbClr val="007600"/>
    <a:srgbClr val="00A200"/>
    <a:srgbClr val="009A00"/>
    <a:srgbClr val="003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3" autoAdjust="0"/>
    <p:restoredTop sz="99767" autoAdjust="0"/>
  </p:normalViewPr>
  <p:slideViewPr>
    <p:cSldViewPr>
      <p:cViewPr varScale="1">
        <p:scale>
          <a:sx n="115" d="100"/>
          <a:sy n="115" d="100"/>
        </p:scale>
        <p:origin x="676" y="72"/>
      </p:cViewPr>
      <p:guideLst>
        <p:guide orient="horz" pos="2160"/>
        <p:guide pos="2880"/>
      </p:guideLst>
    </p:cSldViewPr>
  </p:slideViewPr>
  <p:outlineViewPr>
    <p:cViewPr>
      <p:scale>
        <a:sx n="33" d="100"/>
        <a:sy n="33" d="100"/>
      </p:scale>
      <p:origin x="258" y="142002"/>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1" d="100"/>
          <a:sy n="81" d="100"/>
        </p:scale>
        <p:origin x="2022" y="96"/>
      </p:cViewPr>
      <p:guideLst>
        <p:guide orient="horz" pos="2932"/>
        <p:guide pos="2212"/>
      </p:guideLst>
    </p:cSldViewPr>
  </p:notes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3" y="2"/>
            <a:ext cx="3043343" cy="465455"/>
          </a:xfrm>
          <a:prstGeom prst="rect">
            <a:avLst/>
          </a:prstGeom>
          <a:noFill/>
          <a:ln w="9525">
            <a:noFill/>
            <a:miter lim="800000"/>
            <a:headEnd/>
            <a:tailEnd/>
          </a:ln>
          <a:effectLst/>
        </p:spPr>
        <p:txBody>
          <a:bodyPr vert="horz" wrap="square" lIns="93303" tIns="46652" rIns="93303" bIns="46652" numCol="1" anchor="t" anchorCtr="0" compatLnSpc="1">
            <a:prstTxWarp prst="textNoShape">
              <a:avLst/>
            </a:prstTxWarp>
          </a:bodyPr>
          <a:lstStyle>
            <a:lvl1pPr>
              <a:defRPr sz="1200" smtClean="0"/>
            </a:lvl1pPr>
          </a:lstStyle>
          <a:p>
            <a:pPr>
              <a:defRPr/>
            </a:pPr>
            <a:endParaRPr lang="en-US" dirty="0"/>
          </a:p>
        </p:txBody>
      </p:sp>
      <p:sp>
        <p:nvSpPr>
          <p:cNvPr id="11267" name="Rectangle 3"/>
          <p:cNvSpPr>
            <a:spLocks noGrp="1" noChangeArrowheads="1"/>
          </p:cNvSpPr>
          <p:nvPr>
            <p:ph type="dt" idx="1"/>
          </p:nvPr>
        </p:nvSpPr>
        <p:spPr bwMode="auto">
          <a:xfrm>
            <a:off x="3978134" y="2"/>
            <a:ext cx="3043343" cy="465455"/>
          </a:xfrm>
          <a:prstGeom prst="rect">
            <a:avLst/>
          </a:prstGeom>
          <a:noFill/>
          <a:ln w="9525">
            <a:noFill/>
            <a:miter lim="800000"/>
            <a:headEnd/>
            <a:tailEnd/>
          </a:ln>
          <a:effectLst/>
        </p:spPr>
        <p:txBody>
          <a:bodyPr vert="horz" wrap="square" lIns="93303" tIns="46652" rIns="93303" bIns="46652" numCol="1" anchor="t" anchorCtr="0" compatLnSpc="1">
            <a:prstTxWarp prst="textNoShape">
              <a:avLst/>
            </a:prstTxWarp>
          </a:bodyPr>
          <a:lstStyle>
            <a:lvl1pPr algn="r">
              <a:defRPr sz="1200" smtClean="0"/>
            </a:lvl1pPr>
          </a:lstStyle>
          <a:p>
            <a:pPr>
              <a:defRPr/>
            </a:pPr>
            <a:endParaRPr lang="en-US" dirty="0"/>
          </a:p>
        </p:txBody>
      </p:sp>
      <p:sp>
        <p:nvSpPr>
          <p:cNvPr id="29700"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02310" y="4421825"/>
            <a:ext cx="5618480" cy="4189095"/>
          </a:xfrm>
          <a:prstGeom prst="rect">
            <a:avLst/>
          </a:prstGeom>
          <a:noFill/>
          <a:ln w="9525">
            <a:noFill/>
            <a:miter lim="800000"/>
            <a:headEnd/>
            <a:tailEnd/>
          </a:ln>
          <a:effectLst/>
        </p:spPr>
        <p:txBody>
          <a:bodyPr vert="horz" wrap="square" lIns="93303" tIns="46652" rIns="93303" bIns="4665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3" y="8842032"/>
            <a:ext cx="3043343" cy="465455"/>
          </a:xfrm>
          <a:prstGeom prst="rect">
            <a:avLst/>
          </a:prstGeom>
          <a:noFill/>
          <a:ln w="9525">
            <a:noFill/>
            <a:miter lim="800000"/>
            <a:headEnd/>
            <a:tailEnd/>
          </a:ln>
          <a:effectLst/>
        </p:spPr>
        <p:txBody>
          <a:bodyPr vert="horz" wrap="square" lIns="93303" tIns="46652" rIns="93303" bIns="46652" numCol="1" anchor="b" anchorCtr="0" compatLnSpc="1">
            <a:prstTxWarp prst="textNoShape">
              <a:avLst/>
            </a:prstTxWarp>
          </a:bodyPr>
          <a:lstStyle>
            <a:lvl1pPr>
              <a:defRPr sz="1200" smtClean="0"/>
            </a:lvl1pPr>
          </a:lstStyle>
          <a:p>
            <a:pPr>
              <a:defRPr/>
            </a:pPr>
            <a:endParaRPr lang="en-US" dirty="0"/>
          </a:p>
        </p:txBody>
      </p:sp>
      <p:sp>
        <p:nvSpPr>
          <p:cNvPr id="11271" name="Rectangle 7"/>
          <p:cNvSpPr>
            <a:spLocks noGrp="1" noChangeArrowheads="1"/>
          </p:cNvSpPr>
          <p:nvPr>
            <p:ph type="sldNum" sz="quarter" idx="5"/>
          </p:nvPr>
        </p:nvSpPr>
        <p:spPr bwMode="auto">
          <a:xfrm>
            <a:off x="3978134" y="8842032"/>
            <a:ext cx="3043343" cy="465455"/>
          </a:xfrm>
          <a:prstGeom prst="rect">
            <a:avLst/>
          </a:prstGeom>
          <a:noFill/>
          <a:ln w="9525">
            <a:noFill/>
            <a:miter lim="800000"/>
            <a:headEnd/>
            <a:tailEnd/>
          </a:ln>
          <a:effectLst/>
        </p:spPr>
        <p:txBody>
          <a:bodyPr vert="horz" wrap="square" lIns="93303" tIns="46652" rIns="93303" bIns="46652" numCol="1" anchor="b" anchorCtr="0" compatLnSpc="1">
            <a:prstTxWarp prst="textNoShape">
              <a:avLst/>
            </a:prstTxWarp>
          </a:bodyPr>
          <a:lstStyle>
            <a:lvl1pPr algn="r">
              <a:defRPr sz="1200" smtClean="0"/>
            </a:lvl1pPr>
          </a:lstStyle>
          <a:p>
            <a:pPr>
              <a:defRPr/>
            </a:pPr>
            <a:fld id="{CE3C3E0A-170B-4B86-BB29-01F6A18A8CC3}" type="slidenum">
              <a:rPr lang="en-US"/>
              <a:pPr>
                <a:defRPr/>
              </a:pPr>
              <a:t>‹#›</a:t>
            </a:fld>
            <a:endParaRPr lang="en-US" dirty="0"/>
          </a:p>
        </p:txBody>
      </p:sp>
    </p:spTree>
    <p:extLst>
      <p:ext uri="{BB962C8B-B14F-4D97-AF65-F5344CB8AC3E}">
        <p14:creationId xmlns:p14="http://schemas.microsoft.com/office/powerpoint/2010/main" val="6926552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B19C76A-35D7-4331-BFFF-06A295BAA935}" type="slidenum">
              <a:rPr lang="en-US"/>
              <a:pPr/>
              <a:t>1</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36418" y="4421825"/>
            <a:ext cx="5150273" cy="4189095"/>
          </a:xfrm>
          <a:noFill/>
          <a:ln/>
        </p:spPr>
        <p:txBody>
          <a:bodyPr/>
          <a:lstStyle/>
          <a:p>
            <a:pPr eaLnBrk="1" hangingPunct="1"/>
            <a:endParaRPr lang="en-US" dirty="0" smtClean="0"/>
          </a:p>
        </p:txBody>
      </p:sp>
    </p:spTree>
    <p:extLst>
      <p:ext uri="{BB962C8B-B14F-4D97-AF65-F5344CB8AC3E}">
        <p14:creationId xmlns:p14="http://schemas.microsoft.com/office/powerpoint/2010/main" val="40956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22, 2016 grand opening</a:t>
            </a:r>
          </a:p>
          <a:p>
            <a:endParaRPr lang="en-US" dirty="0"/>
          </a:p>
          <a:p>
            <a:r>
              <a:rPr lang="en-US" dirty="0"/>
              <a:t>Finger prints – 15</a:t>
            </a:r>
          </a:p>
          <a:p>
            <a:r>
              <a:rPr lang="en-US" dirty="0"/>
              <a:t>Gun Locks -3 </a:t>
            </a:r>
          </a:p>
          <a:p>
            <a:r>
              <a:rPr lang="en-US" dirty="0"/>
              <a:t>Conceal carry permits – 3</a:t>
            </a:r>
          </a:p>
          <a:p>
            <a:r>
              <a:rPr lang="en-US" dirty="0"/>
              <a:t>Alarm registration request – 2</a:t>
            </a:r>
          </a:p>
          <a:p>
            <a:r>
              <a:rPr lang="en-US" dirty="0"/>
              <a:t>Craig's list safe drop spot request – 1</a:t>
            </a:r>
          </a:p>
          <a:p>
            <a:r>
              <a:rPr lang="en-US" dirty="0"/>
              <a:t>Medicine box – 2 </a:t>
            </a:r>
          </a:p>
          <a:p>
            <a:endParaRPr lang="en-US" dirty="0"/>
          </a:p>
        </p:txBody>
      </p:sp>
      <p:sp>
        <p:nvSpPr>
          <p:cNvPr id="4" name="Slide Number Placeholder 3"/>
          <p:cNvSpPr>
            <a:spLocks noGrp="1"/>
          </p:cNvSpPr>
          <p:nvPr>
            <p:ph type="sldNum" sz="quarter" idx="10"/>
          </p:nvPr>
        </p:nvSpPr>
        <p:spPr/>
        <p:txBody>
          <a:bodyPr/>
          <a:lstStyle/>
          <a:p>
            <a:pPr>
              <a:defRPr/>
            </a:pPr>
            <a:fld id="{CE3C3E0A-170B-4B86-BB29-01F6A18A8CC3}" type="slidenum">
              <a:rPr lang="en-US" smtClean="0"/>
              <a:pPr>
                <a:defRPr/>
              </a:pPr>
              <a:t>3</a:t>
            </a:fld>
            <a:endParaRPr lang="en-US" dirty="0"/>
          </a:p>
        </p:txBody>
      </p:sp>
    </p:spTree>
    <p:extLst>
      <p:ext uri="{BB962C8B-B14F-4D97-AF65-F5344CB8AC3E}">
        <p14:creationId xmlns:p14="http://schemas.microsoft.com/office/powerpoint/2010/main" val="363602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3C3E0A-170B-4B86-BB29-01F6A18A8CC3}" type="slidenum">
              <a:rPr lang="en-US" smtClean="0"/>
              <a:pPr>
                <a:defRPr/>
              </a:pPr>
              <a:t>4</a:t>
            </a:fld>
            <a:endParaRPr lang="en-US" dirty="0"/>
          </a:p>
        </p:txBody>
      </p:sp>
    </p:spTree>
    <p:extLst>
      <p:ext uri="{BB962C8B-B14F-4D97-AF65-F5344CB8AC3E}">
        <p14:creationId xmlns:p14="http://schemas.microsoft.com/office/powerpoint/2010/main" val="77988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3C3E0A-170B-4B86-BB29-01F6A18A8CC3}" type="slidenum">
              <a:rPr lang="en-US" smtClean="0"/>
              <a:pPr>
                <a:defRPr/>
              </a:pPr>
              <a:t>5</a:t>
            </a:fld>
            <a:endParaRPr lang="en-US" dirty="0"/>
          </a:p>
        </p:txBody>
      </p:sp>
    </p:spTree>
    <p:extLst>
      <p:ext uri="{BB962C8B-B14F-4D97-AF65-F5344CB8AC3E}">
        <p14:creationId xmlns:p14="http://schemas.microsoft.com/office/powerpoint/2010/main" val="13701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3C3E0A-170B-4B86-BB29-01F6A18A8CC3}" type="slidenum">
              <a:rPr lang="en-US" smtClean="0"/>
              <a:pPr>
                <a:defRPr/>
              </a:pPr>
              <a:t>6</a:t>
            </a:fld>
            <a:endParaRPr lang="en-US" dirty="0"/>
          </a:p>
        </p:txBody>
      </p:sp>
    </p:spTree>
    <p:extLst>
      <p:ext uri="{BB962C8B-B14F-4D97-AF65-F5344CB8AC3E}">
        <p14:creationId xmlns:p14="http://schemas.microsoft.com/office/powerpoint/2010/main" val="225324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2017</a:t>
            </a:r>
          </a:p>
          <a:p>
            <a:r>
              <a:rPr lang="en-US" dirty="0" smtClean="0"/>
              <a:t>Total reports 185</a:t>
            </a:r>
          </a:p>
          <a:p>
            <a:r>
              <a:rPr lang="en-US" dirty="0" smtClean="0"/>
              <a:t>Hours saved to date 370</a:t>
            </a:r>
          </a:p>
          <a:p>
            <a:r>
              <a:rPr lang="en-US" dirty="0" smtClean="0"/>
              <a:t>Savings $13,875</a:t>
            </a:r>
            <a:endParaRPr lang="en-US" dirty="0"/>
          </a:p>
          <a:p>
            <a:endParaRPr lang="en-US" dirty="0" smtClean="0"/>
          </a:p>
        </p:txBody>
      </p:sp>
      <p:sp>
        <p:nvSpPr>
          <p:cNvPr id="4" name="Slide Number Placeholder 3"/>
          <p:cNvSpPr>
            <a:spLocks noGrp="1"/>
          </p:cNvSpPr>
          <p:nvPr>
            <p:ph type="sldNum" sz="quarter" idx="10"/>
          </p:nvPr>
        </p:nvSpPr>
        <p:spPr/>
        <p:txBody>
          <a:bodyPr/>
          <a:lstStyle/>
          <a:p>
            <a:pPr>
              <a:defRPr/>
            </a:pPr>
            <a:fld id="{CE3C3E0A-170B-4B86-BB29-01F6A18A8CC3}" type="slidenum">
              <a:rPr lang="en-US" smtClean="0"/>
              <a:pPr>
                <a:defRPr/>
              </a:pPr>
              <a:t>10</a:t>
            </a:fld>
            <a:endParaRPr lang="en-US" dirty="0"/>
          </a:p>
        </p:txBody>
      </p:sp>
    </p:spTree>
    <p:extLst>
      <p:ext uri="{BB962C8B-B14F-4D97-AF65-F5344CB8AC3E}">
        <p14:creationId xmlns:p14="http://schemas.microsoft.com/office/powerpoint/2010/main" val="412920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3C3E0A-170B-4B86-BB29-01F6A18A8CC3}" type="slidenum">
              <a:rPr lang="en-US" smtClean="0"/>
              <a:pPr>
                <a:defRPr/>
              </a:pPr>
              <a:t>12</a:t>
            </a:fld>
            <a:endParaRPr lang="en-US" dirty="0"/>
          </a:p>
        </p:txBody>
      </p:sp>
    </p:spTree>
    <p:extLst>
      <p:ext uri="{BB962C8B-B14F-4D97-AF65-F5344CB8AC3E}">
        <p14:creationId xmlns:p14="http://schemas.microsoft.com/office/powerpoint/2010/main" val="36546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EC886843-F6C6-440B-89BA-5C6B191CA3C1}"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idx="10"/>
          </p:nvPr>
        </p:nvSpPr>
        <p:spPr>
          <a:xfrm>
            <a:off x="3124200" y="6245225"/>
            <a:ext cx="2894013" cy="474663"/>
          </a:xfrm>
          <a:prstGeom prst="rect">
            <a:avLst/>
          </a:prstGeom>
        </p:spPr>
        <p:txBody>
          <a:bodyPr/>
          <a:lstStyle>
            <a:lvl1pPr eaLnBrk="1" hangingPunct="1">
              <a:buClr>
                <a:srgbClr val="000000"/>
              </a:buClr>
              <a:buSzPct val="100000"/>
              <a:buFont typeface="Times New Roman" panose="02020603050405020304" pitchFamily="18" charset="0"/>
              <a:buNone/>
              <a:defRPr>
                <a:latin typeface="Tahoma" pitchFamily="34" charset="0"/>
                <a:cs typeface="Arial" charset="0"/>
              </a:defRPr>
            </a:lvl1pPr>
          </a:lstStyle>
          <a:p>
            <a:pPr>
              <a:defRPr/>
            </a:pPr>
            <a:endParaRPr lang="en-US" dirty="0"/>
          </a:p>
        </p:txBody>
      </p:sp>
      <p:sp>
        <p:nvSpPr>
          <p:cNvPr id="5" name="Rectangle 5"/>
          <p:cNvSpPr>
            <a:spLocks noGrp="1" noChangeArrowheads="1"/>
          </p:cNvSpPr>
          <p:nvPr>
            <p:ph type="sldNum" idx="11"/>
          </p:nvPr>
        </p:nvSpPr>
        <p:spPr>
          <a:xfrm>
            <a:off x="6553200" y="6245225"/>
            <a:ext cx="2132013" cy="474663"/>
          </a:xfrm>
          <a:prstGeom prst="rect">
            <a:avLst/>
          </a:prstGeom>
        </p:spPr>
        <p:txBody>
          <a:bodyPr vert="horz" wrap="square" lIns="91440" tIns="45720" rIns="91440" bIns="45720" numCol="1" anchor="t" anchorCtr="0" compatLnSpc="1">
            <a:prstTxWarp prst="textNoShape">
              <a:avLst/>
            </a:prstTxWarp>
          </a:bodyPr>
          <a:lstStyle>
            <a:lvl1pPr eaLnBrk="1" hangingPunct="1">
              <a:buClr>
                <a:srgbClr val="000000"/>
              </a:buClr>
              <a:buSzPct val="100000"/>
              <a:buFont typeface="Times New Roman" panose="02020603050405020304" pitchFamily="18" charset="0"/>
              <a:buNone/>
              <a:defRPr/>
            </a:lvl1pPr>
          </a:lstStyle>
          <a:p>
            <a:pPr>
              <a:defRPr/>
            </a:pPr>
            <a:fld id="{19279574-40C4-4CC6-A757-99ADC453A350}" type="slidenum">
              <a:rPr lang="en-US" altLang="en-US"/>
              <a:pPr>
                <a:defRPr/>
              </a:pPr>
              <a:t>‹#›</a:t>
            </a:fld>
            <a:endParaRPr lang="en-US" altLang="en-US" dirty="0"/>
          </a:p>
        </p:txBody>
      </p:sp>
    </p:spTree>
    <p:extLst>
      <p:ext uri="{BB962C8B-B14F-4D97-AF65-F5344CB8AC3E}">
        <p14:creationId xmlns:p14="http://schemas.microsoft.com/office/powerpoint/2010/main" val="3107868588"/>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914400"/>
            <a:ext cx="9144000" cy="556047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Rectangle 9"/>
          <p:cNvSpPr/>
          <p:nvPr userDrawn="1"/>
        </p:nvSpPr>
        <p:spPr>
          <a:xfrm flipV="1">
            <a:off x="0" y="6400800"/>
            <a:ext cx="9144000" cy="45719"/>
          </a:xfrm>
          <a:prstGeom prst="rect">
            <a:avLst/>
          </a:prstGeom>
          <a:solidFill>
            <a:srgbClr val="125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0"/>
            <a:ext cx="9144000"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838200"/>
            <a:ext cx="9144000" cy="76200"/>
          </a:xfrm>
          <a:prstGeom prst="rect">
            <a:avLst/>
          </a:prstGeom>
          <a:solidFill>
            <a:srgbClr val="125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58200" y="109025"/>
            <a:ext cx="533400" cy="500575"/>
          </a:xfrm>
          <a:prstGeom prst="rect">
            <a:avLst/>
          </a:prstGeom>
        </p:spPr>
      </p:pic>
      <p:sp>
        <p:nvSpPr>
          <p:cNvPr id="14" name="Rectangle 13"/>
          <p:cNvSpPr/>
          <p:nvPr userDrawn="1"/>
        </p:nvSpPr>
        <p:spPr>
          <a:xfrm>
            <a:off x="0" y="6474873"/>
            <a:ext cx="9144000" cy="383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dirty="0"/>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1925" y="62975"/>
            <a:ext cx="571500" cy="531273"/>
          </a:xfrm>
          <a:prstGeom prst="rect">
            <a:avLst/>
          </a:prstGeom>
        </p:spPr>
      </p:pic>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58200" y="6250527"/>
            <a:ext cx="571500" cy="531273"/>
          </a:xfrm>
          <a:prstGeom prst="rect">
            <a:avLst/>
          </a:prstGeom>
        </p:spPr>
      </p:pic>
      <p:sp>
        <p:nvSpPr>
          <p:cNvPr id="17" name="Rectangle 16"/>
          <p:cNvSpPr/>
          <p:nvPr userDrawn="1"/>
        </p:nvSpPr>
        <p:spPr>
          <a:xfrm>
            <a:off x="76200" y="6504801"/>
            <a:ext cx="8382000" cy="276999"/>
          </a:xfrm>
          <a:prstGeom prst="rect">
            <a:avLst/>
          </a:prstGeom>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chemeClr val="bg1"/>
                </a:solidFill>
              </a:rPr>
              <a:t>  http://sheriff.loudoun.gov                                                                                          Loudoun County Sheriff’s Office, VA </a:t>
            </a: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url?q=http://www.loudoun.gov/index.aspx?NID%3D1641&amp;sa=U&amp;ved=0CBwQwW4wA2oVChMIssacs5bZyAIVy-smCh09Cwkk&amp;usg=AFQjCNFgJYrZtX4YDTI1rKiZdN3JFJySMA"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heriff.loudoun.gov/alertloudoun"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0" y="0"/>
            <a:ext cx="9144000" cy="1600200"/>
          </a:xfrm>
          <a:prstGeom prst="rect">
            <a:avLst/>
          </a:prstGeom>
          <a:solidFill>
            <a:schemeClr val="bg1">
              <a:lumMod val="75000"/>
            </a:schemeClr>
          </a:solidFill>
          <a:ln w="9525">
            <a:noFill/>
            <a:miter lim="800000"/>
            <a:headEnd/>
            <a:tailEnd/>
          </a:ln>
        </p:spPr>
        <p:txBody>
          <a:bodyPr>
            <a:spAutoFit/>
          </a:bodyPr>
          <a:lstStyle/>
          <a:p>
            <a:pPr algn="ctr">
              <a:spcBef>
                <a:spcPct val="50000"/>
              </a:spcBef>
            </a:pPr>
            <a:r>
              <a:rPr lang="en-US" b="1" i="1" dirty="0">
                <a:solidFill>
                  <a:srgbClr val="000000"/>
                </a:solidFill>
                <a:latin typeface="Times New Roman" pitchFamily="18" charset="0"/>
              </a:rPr>
              <a:t>  </a:t>
            </a:r>
          </a:p>
          <a:p>
            <a:pPr algn="ctr">
              <a:spcBef>
                <a:spcPct val="50000"/>
              </a:spcBef>
            </a:pPr>
            <a:endParaRPr lang="en-US" sz="5400" b="1" dirty="0">
              <a:solidFill>
                <a:srgbClr val="000099"/>
              </a:solidFill>
            </a:endParaRPr>
          </a:p>
        </p:txBody>
      </p:sp>
      <p:sp>
        <p:nvSpPr>
          <p:cNvPr id="2" name="Rectangle 1"/>
          <p:cNvSpPr/>
          <p:nvPr/>
        </p:nvSpPr>
        <p:spPr>
          <a:xfrm>
            <a:off x="5052494" y="4750385"/>
            <a:ext cx="3862754" cy="1446550"/>
          </a:xfrm>
          <a:prstGeom prst="rect">
            <a:avLst/>
          </a:prstGeom>
        </p:spPr>
        <p:txBody>
          <a:bodyPr wrap="square">
            <a:spAutoFit/>
          </a:bodyPr>
          <a:lstStyle/>
          <a:p>
            <a:pPr algn="r"/>
            <a:r>
              <a:rPr lang="en-US" sz="2400" b="1" dirty="0" smtClean="0">
                <a:solidFill>
                  <a:srgbClr val="3E1F00"/>
                </a:solidFill>
                <a:latin typeface="Times New Roman" pitchFamily="18" charset="0"/>
                <a:cs typeface="Times New Roman" pitchFamily="18" charset="0"/>
              </a:rPr>
              <a:t>Western Loudoun Station</a:t>
            </a:r>
            <a:r>
              <a:rPr lang="en-US" sz="2800" b="1" dirty="0" smtClean="0">
                <a:solidFill>
                  <a:srgbClr val="3E1F00"/>
                </a:solidFill>
                <a:latin typeface="Times New Roman" pitchFamily="18" charset="0"/>
                <a:cs typeface="Times New Roman" pitchFamily="18" charset="0"/>
              </a:rPr>
              <a:t> </a:t>
            </a:r>
          </a:p>
          <a:p>
            <a:pPr algn="r"/>
            <a:r>
              <a:rPr lang="en-US" sz="2000" b="1" dirty="0" smtClean="0">
                <a:solidFill>
                  <a:srgbClr val="3E1F00"/>
                </a:solidFill>
                <a:latin typeface="Times New Roman" pitchFamily="18" charset="0"/>
                <a:cs typeface="Times New Roman" pitchFamily="18" charset="0"/>
              </a:rPr>
              <a:t>47 W. Loudoun St. </a:t>
            </a:r>
          </a:p>
          <a:p>
            <a:pPr algn="r"/>
            <a:r>
              <a:rPr lang="en-US" sz="2000" b="1" dirty="0" smtClean="0">
                <a:solidFill>
                  <a:srgbClr val="3E1F00"/>
                </a:solidFill>
                <a:latin typeface="Times New Roman" pitchFamily="18" charset="0"/>
                <a:cs typeface="Times New Roman" pitchFamily="18" charset="0"/>
              </a:rPr>
              <a:t>Round Hill, VA  20141</a:t>
            </a:r>
          </a:p>
          <a:p>
            <a:pPr algn="r"/>
            <a:r>
              <a:rPr lang="en-US" sz="2000" b="1" dirty="0" smtClean="0">
                <a:solidFill>
                  <a:srgbClr val="3E1F00"/>
                </a:solidFill>
                <a:latin typeface="Times New Roman" pitchFamily="18" charset="0"/>
                <a:cs typeface="Times New Roman" pitchFamily="18" charset="0"/>
              </a:rPr>
              <a:t>Main # 571-258-3750</a:t>
            </a:r>
            <a:endParaRPr lang="en-US" sz="2000" b="1" dirty="0">
              <a:solidFill>
                <a:srgbClr val="3E1F00"/>
              </a:solidFill>
              <a:latin typeface="Times New Roman" pitchFamily="18" charset="0"/>
              <a:cs typeface="Times New Roman" pitchFamily="18" charset="0"/>
            </a:endParaRPr>
          </a:p>
        </p:txBody>
      </p:sp>
      <p:sp>
        <p:nvSpPr>
          <p:cNvPr id="5" name="TextBox 4"/>
          <p:cNvSpPr txBox="1"/>
          <p:nvPr/>
        </p:nvSpPr>
        <p:spPr>
          <a:xfrm>
            <a:off x="952614" y="106287"/>
            <a:ext cx="7238772" cy="1261884"/>
          </a:xfrm>
          <a:prstGeom prst="rect">
            <a:avLst/>
          </a:prstGeom>
          <a:gradFill>
            <a:gsLst>
              <a:gs pos="0">
                <a:srgbClr val="FFEFD1"/>
              </a:gs>
              <a:gs pos="64999">
                <a:srgbClr val="F0EBD5"/>
              </a:gs>
              <a:gs pos="100000">
                <a:srgbClr val="D1C39F"/>
              </a:gs>
            </a:gsLst>
            <a:lin ang="16200000" scaled="0"/>
          </a:gradFill>
          <a:ln w="38100"/>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800" b="1" dirty="0" smtClean="0">
                <a:ln w="12700">
                  <a:solidFill>
                    <a:srgbClr val="996633"/>
                  </a:solidFill>
                </a:ln>
                <a:solidFill>
                  <a:srgbClr val="006600"/>
                </a:solidFill>
                <a:latin typeface="Times New Roman" panose="02020603050405020304" pitchFamily="18" charset="0"/>
                <a:cs typeface="Times New Roman" panose="02020603050405020304" pitchFamily="18" charset="0"/>
              </a:rPr>
              <a:t>LCSO - WLS QUARTERLY</a:t>
            </a:r>
          </a:p>
          <a:p>
            <a:pPr algn="ctr"/>
            <a:r>
              <a:rPr lang="en-US" sz="3800" b="1" dirty="0" smtClean="0">
                <a:ln w="12700">
                  <a:solidFill>
                    <a:srgbClr val="996633"/>
                  </a:solidFill>
                </a:ln>
                <a:solidFill>
                  <a:srgbClr val="006600"/>
                </a:solidFill>
                <a:latin typeface="Times New Roman" panose="02020603050405020304" pitchFamily="18" charset="0"/>
                <a:cs typeface="Times New Roman" panose="02020603050405020304" pitchFamily="18" charset="0"/>
              </a:rPr>
              <a:t> COMMUNITY MEETING</a:t>
            </a:r>
          </a:p>
        </p:txBody>
      </p:sp>
      <p:sp>
        <p:nvSpPr>
          <p:cNvPr id="6" name="TextBox 5"/>
          <p:cNvSpPr txBox="1"/>
          <p:nvPr/>
        </p:nvSpPr>
        <p:spPr>
          <a:xfrm>
            <a:off x="6271937" y="1390471"/>
            <a:ext cx="2509020" cy="1200329"/>
          </a:xfrm>
          <a:prstGeom prst="rect">
            <a:avLst/>
          </a:prstGeom>
          <a:noFill/>
        </p:spPr>
        <p:txBody>
          <a:bodyPr wrap="none" rtlCol="0">
            <a:spAutoFit/>
          </a:bodyPr>
          <a:lstStyle/>
          <a:p>
            <a:pPr lvl="0" algn="ctr"/>
            <a:r>
              <a:rPr lang="en-US" sz="2400" b="1" dirty="0" smtClean="0">
                <a:solidFill>
                  <a:srgbClr val="3E1F00"/>
                </a:solidFill>
                <a:latin typeface="Times New Roman" pitchFamily="18" charset="0"/>
                <a:cs typeface="Times New Roman" pitchFamily="18" charset="0"/>
              </a:rPr>
              <a:t>Wednesday</a:t>
            </a:r>
          </a:p>
          <a:p>
            <a:pPr lvl="0" algn="ctr"/>
            <a:r>
              <a:rPr lang="en-US" sz="2400" b="1" dirty="0" smtClean="0">
                <a:solidFill>
                  <a:srgbClr val="3E1F00"/>
                </a:solidFill>
                <a:latin typeface="Times New Roman" pitchFamily="18" charset="0"/>
                <a:cs typeface="Times New Roman" pitchFamily="18" charset="0"/>
              </a:rPr>
              <a:t> February 6, 2019</a:t>
            </a:r>
            <a:endParaRPr lang="en-US" sz="2400" b="1" dirty="0">
              <a:solidFill>
                <a:srgbClr val="3E1F00"/>
              </a:solidFill>
              <a:latin typeface="Times New Roman" pitchFamily="18" charset="0"/>
              <a:cs typeface="Times New Roman" pitchFamily="18" charset="0"/>
            </a:endParaRPr>
          </a:p>
          <a:p>
            <a:pPr lvl="0" algn="ctr"/>
            <a:r>
              <a:rPr lang="en-US" sz="2400" b="1" dirty="0" smtClean="0">
                <a:solidFill>
                  <a:srgbClr val="3E1F00"/>
                </a:solidFill>
                <a:latin typeface="Times New Roman" pitchFamily="18" charset="0"/>
                <a:cs typeface="Times New Roman" pitchFamily="18" charset="0"/>
              </a:rPr>
              <a:t>7:00 – 8:00 </a:t>
            </a:r>
            <a:r>
              <a:rPr lang="en-US" sz="2400" b="1" dirty="0">
                <a:solidFill>
                  <a:srgbClr val="3E1F00"/>
                </a:solidFill>
                <a:latin typeface="Times New Roman" pitchFamily="18" charset="0"/>
                <a:cs typeface="Times New Roman" pitchFamily="18" charset="0"/>
              </a:rPr>
              <a:t>pm</a:t>
            </a:r>
            <a:r>
              <a:rPr lang="en-US" sz="2000" b="1" dirty="0">
                <a:solidFill>
                  <a:srgbClr val="3E1F00"/>
                </a:solidFill>
                <a:latin typeface="Times New Roman" pitchFamily="18" charset="0"/>
                <a:cs typeface="Times New Roman" pitchFamily="18" charset="0"/>
              </a:rPr>
              <a:t> </a:t>
            </a:r>
          </a:p>
        </p:txBody>
      </p:sp>
      <p:pic>
        <p:nvPicPr>
          <p:cNvPr id="3" name="Picture 2"/>
          <p:cNvPicPr>
            <a:picLocks noChangeAspect="1"/>
          </p:cNvPicPr>
          <p:nvPr/>
        </p:nvPicPr>
        <p:blipFill rotWithShape="1">
          <a:blip r:embed="rId3"/>
          <a:srcRect l="1990" t="24205" r="5327" b="3829"/>
          <a:stretch/>
        </p:blipFill>
        <p:spPr>
          <a:xfrm>
            <a:off x="1196502" y="4515976"/>
            <a:ext cx="3520745" cy="2212629"/>
          </a:xfrm>
          <a:prstGeom prst="roundRect">
            <a:avLst>
              <a:gd name="adj" fmla="val 8594"/>
            </a:avLst>
          </a:prstGeom>
          <a:solidFill>
            <a:srgbClr val="FFFFFF">
              <a:shade val="85000"/>
            </a:srgbClr>
          </a:solidFill>
          <a:ln>
            <a:noFill/>
          </a:ln>
          <a:effectLst>
            <a:softEdge rad="317500"/>
          </a:effectLst>
        </p:spPr>
      </p:pic>
      <p:pic>
        <p:nvPicPr>
          <p:cNvPr id="8" name="Picture 7"/>
          <p:cNvPicPr>
            <a:picLocks noChangeAspect="1"/>
          </p:cNvPicPr>
          <p:nvPr/>
        </p:nvPicPr>
        <p:blipFill>
          <a:blip r:embed="rId4"/>
          <a:stretch>
            <a:fillRect/>
          </a:stretch>
        </p:blipFill>
        <p:spPr>
          <a:xfrm>
            <a:off x="6393480" y="2590800"/>
            <a:ext cx="2202455" cy="2215112"/>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180" t="8915" b="16385"/>
          <a:stretch/>
        </p:blipFill>
        <p:spPr>
          <a:xfrm>
            <a:off x="518136" y="1576205"/>
            <a:ext cx="5124584" cy="3027889"/>
          </a:xfrm>
          <a:prstGeom prst="rect">
            <a:avLst/>
          </a:prstGeom>
          <a:ln w="111125" cap="sq" cmpd="thickThin">
            <a:solidFill>
              <a:srgbClr val="000000"/>
            </a:solidFill>
            <a:prstDash val="solid"/>
            <a:miter lim="800000"/>
          </a:ln>
          <a:effectLst>
            <a:innerShdw blurRad="76200">
              <a:srgbClr val="000000"/>
            </a:innerShdw>
          </a:effectLst>
        </p:spPr>
      </p:pic>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82063"/>
            <a:ext cx="8991600" cy="1015663"/>
          </a:xfrm>
          <a:prstGeom prst="rect">
            <a:avLst/>
          </a:prstGeom>
          <a:noFill/>
        </p:spPr>
        <p:txBody>
          <a:bodyPr wrap="square" rtlCol="0">
            <a:spAutoFit/>
          </a:bodyPr>
          <a:lstStyle/>
          <a:p>
            <a:pPr algn="ctr"/>
            <a:r>
              <a:rPr lang="en-US" sz="3600" b="1" dirty="0" smtClean="0">
                <a:ln w="19050">
                  <a:solidFill>
                    <a:schemeClr val="accent3"/>
                  </a:solidFill>
                </a:ln>
                <a:solidFill>
                  <a:srgbClr val="004800"/>
                </a:solidFill>
                <a:latin typeface="+mn-lt"/>
                <a:cs typeface="Times New Roman" panose="02020603050405020304" pitchFamily="18" charset="0"/>
              </a:rPr>
              <a:t>CopLogic</a:t>
            </a:r>
          </a:p>
          <a:p>
            <a:pPr algn="ctr"/>
            <a:r>
              <a:rPr lang="en-US" sz="2400" b="1" dirty="0" smtClean="0">
                <a:ln w="19050">
                  <a:solidFill>
                    <a:srgbClr val="006600"/>
                  </a:solidFill>
                </a:ln>
                <a:solidFill>
                  <a:schemeClr val="bg1"/>
                </a:solidFill>
                <a:latin typeface="+mn-lt"/>
                <a:cs typeface="Times New Roman" panose="02020603050405020304" pitchFamily="18" charset="0"/>
              </a:rPr>
              <a:t> </a:t>
            </a:r>
            <a:r>
              <a:rPr lang="en-US" sz="2400" b="1" dirty="0">
                <a:ln w="12700">
                  <a:solidFill>
                    <a:srgbClr val="006600"/>
                  </a:solidFill>
                </a:ln>
                <a:solidFill>
                  <a:schemeClr val="bg1"/>
                </a:solidFill>
                <a:latin typeface="+mn-lt"/>
                <a:cs typeface="Times New Roman" panose="02020603050405020304" pitchFamily="18" charset="0"/>
              </a:rPr>
              <a:t>O</a:t>
            </a:r>
            <a:r>
              <a:rPr lang="en-US" sz="2400" b="1" dirty="0" smtClean="0">
                <a:ln w="12700">
                  <a:solidFill>
                    <a:srgbClr val="006600"/>
                  </a:solidFill>
                </a:ln>
                <a:solidFill>
                  <a:schemeClr val="bg1"/>
                </a:solidFill>
                <a:latin typeface="+mn-lt"/>
                <a:cs typeface="Times New Roman" panose="02020603050405020304" pitchFamily="18" charset="0"/>
              </a:rPr>
              <a:t>nline </a:t>
            </a:r>
            <a:r>
              <a:rPr lang="en-US" sz="2400" b="1" dirty="0">
                <a:ln w="12700">
                  <a:solidFill>
                    <a:srgbClr val="006600"/>
                  </a:solidFill>
                </a:ln>
                <a:solidFill>
                  <a:schemeClr val="bg1"/>
                </a:solidFill>
                <a:latin typeface="+mn-lt"/>
                <a:cs typeface="Times New Roman" panose="02020603050405020304" pitchFamily="18" charset="0"/>
              </a:rPr>
              <a:t>C</a:t>
            </a:r>
            <a:r>
              <a:rPr lang="en-US" sz="2400" b="1" dirty="0" smtClean="0">
                <a:ln w="12700">
                  <a:solidFill>
                    <a:srgbClr val="006600"/>
                  </a:solidFill>
                </a:ln>
                <a:solidFill>
                  <a:schemeClr val="bg1"/>
                </a:solidFill>
                <a:latin typeface="+mn-lt"/>
                <a:cs typeface="Times New Roman" panose="02020603050405020304" pitchFamily="18" charset="0"/>
              </a:rPr>
              <a:t>rime </a:t>
            </a:r>
            <a:r>
              <a:rPr lang="en-US" sz="2400" b="1" dirty="0">
                <a:ln w="12700">
                  <a:solidFill>
                    <a:srgbClr val="006600"/>
                  </a:solidFill>
                </a:ln>
                <a:solidFill>
                  <a:schemeClr val="bg1"/>
                </a:solidFill>
                <a:latin typeface="+mn-lt"/>
                <a:cs typeface="Times New Roman" panose="02020603050405020304" pitchFamily="18" charset="0"/>
              </a:rPr>
              <a:t>R</a:t>
            </a:r>
            <a:r>
              <a:rPr lang="en-US" sz="2400" b="1" dirty="0" smtClean="0">
                <a:ln w="12700">
                  <a:solidFill>
                    <a:srgbClr val="006600"/>
                  </a:solidFill>
                </a:ln>
                <a:solidFill>
                  <a:schemeClr val="bg1"/>
                </a:solidFill>
                <a:latin typeface="+mn-lt"/>
                <a:cs typeface="Times New Roman" panose="02020603050405020304" pitchFamily="18" charset="0"/>
              </a:rPr>
              <a:t>eporting Statistics </a:t>
            </a:r>
          </a:p>
        </p:txBody>
      </p:sp>
      <p:sp>
        <p:nvSpPr>
          <p:cNvPr id="5" name="TextBox 4"/>
          <p:cNvSpPr txBox="1"/>
          <p:nvPr/>
        </p:nvSpPr>
        <p:spPr>
          <a:xfrm>
            <a:off x="152400" y="4405499"/>
            <a:ext cx="8628625" cy="1631216"/>
          </a:xfrm>
          <a:prstGeom prst="rect">
            <a:avLst/>
          </a:prstGeom>
          <a:noFill/>
        </p:spPr>
        <p:txBody>
          <a:bodyPr wrap="square" rtlCol="0">
            <a:spAutoFit/>
          </a:bodyPr>
          <a:lstStyle/>
          <a:p>
            <a:pPr algn="just"/>
            <a:r>
              <a:rPr lang="en-US" sz="2000" b="1" dirty="0" smtClean="0"/>
              <a:t>From January 2013 – December 2018, approximately 12,738 incidents have been reported using the online reporting system </a:t>
            </a:r>
            <a:r>
              <a:rPr lang="en-US" sz="2000" b="1" u="sng" dirty="0" smtClean="0">
                <a:solidFill>
                  <a:srgbClr val="003399"/>
                </a:solidFill>
              </a:rPr>
              <a:t>CopLogic</a:t>
            </a:r>
            <a:r>
              <a:rPr lang="en-US" sz="2000" b="1" dirty="0" smtClean="0">
                <a:solidFill>
                  <a:srgbClr val="003399"/>
                </a:solidFill>
              </a:rPr>
              <a:t>.</a:t>
            </a:r>
            <a:r>
              <a:rPr lang="en-US" sz="2000" b="1" dirty="0" smtClean="0">
                <a:solidFill>
                  <a:srgbClr val="006600"/>
                </a:solidFill>
              </a:rPr>
              <a:t> </a:t>
            </a:r>
            <a:r>
              <a:rPr lang="en-US" sz="2000" b="1" dirty="0" smtClean="0"/>
              <a:t>This has resulted in nearly 25,476 deputy hours saved, at a cost savings of approximately</a:t>
            </a:r>
            <a:r>
              <a:rPr lang="en-US" sz="2000" b="1" dirty="0" smtClean="0">
                <a:solidFill>
                  <a:srgbClr val="006600"/>
                </a:solidFill>
              </a:rPr>
              <a:t> </a:t>
            </a:r>
            <a:r>
              <a:rPr lang="en-US" sz="2000" b="1" dirty="0" smtClean="0">
                <a:solidFill>
                  <a:srgbClr val="FF0000"/>
                </a:solidFill>
              </a:rPr>
              <a:t>$955,350 – approaching a MILLION TAXPAYER DOLLARS </a:t>
            </a:r>
            <a:r>
              <a:rPr lang="en-US" sz="2000" b="1" dirty="0" smtClean="0"/>
              <a:t>- thus far – </a:t>
            </a:r>
            <a:r>
              <a:rPr lang="en-US" sz="2000" b="1" i="1" u="sng" dirty="0" smtClean="0"/>
              <a:t>in a period of less than six calendar years!</a:t>
            </a:r>
          </a:p>
        </p:txBody>
      </p:sp>
      <p:pic>
        <p:nvPicPr>
          <p:cNvPr id="1026" name="Chart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08858"/>
            <a:ext cx="4591050" cy="2762250"/>
          </a:xfrm>
          <a:prstGeom prst="rect">
            <a:avLst/>
          </a:prstGeom>
          <a:noFill/>
          <a:ln w="41275">
            <a:solidFill>
              <a:schemeClr val="accent2"/>
            </a:solidFill>
          </a:ln>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1612954531"/>
              </p:ext>
            </p:extLst>
          </p:nvPr>
        </p:nvGraphicFramePr>
        <p:xfrm>
          <a:off x="5027370" y="1267991"/>
          <a:ext cx="3683000" cy="2990850"/>
        </p:xfrm>
        <a:graphic>
          <a:graphicData uri="http://schemas.openxmlformats.org/drawingml/2006/table">
            <a:tbl>
              <a:tblPr/>
              <a:tblGrid>
                <a:gridCol w="838200"/>
                <a:gridCol w="1016000"/>
                <a:gridCol w="965200"/>
                <a:gridCol w="863600"/>
              </a:tblGrid>
              <a:tr h="295275">
                <a:tc gridSpan="4">
                  <a:txBody>
                    <a:bodyPr/>
                    <a:lstStyle/>
                    <a:p>
                      <a:pPr algn="ctr" fontAlgn="ctr"/>
                      <a:r>
                        <a:rPr lang="en-US" sz="1400" b="1" i="0" u="none" strike="noStrike" dirty="0">
                          <a:solidFill>
                            <a:srgbClr val="FF0000"/>
                          </a:solidFill>
                          <a:effectLst/>
                          <a:latin typeface="Calibri" panose="020F0502020204030204" pitchFamily="34" charset="0"/>
                        </a:rPr>
                        <a:t>2018 COPLOGIC STATISTICS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algn="ctr" fontAlgn="ctr"/>
                      <a:r>
                        <a:rPr lang="en-US" sz="1100" b="1" i="0" u="none" strike="noStrike" dirty="0">
                          <a:solidFill>
                            <a:srgbClr val="FFFFFF"/>
                          </a:solidFill>
                          <a:effectLst/>
                          <a:latin typeface="Calibri" panose="020F0502020204030204" pitchFamily="34" charset="0"/>
                        </a:rPr>
                        <a:t>Month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Total Reports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Hours Saved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Cost Savings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January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$12,675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February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296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$11,100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March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336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$12,600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April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310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$11,625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May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396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$14,850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June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288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$10,800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July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360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$13,500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August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370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$13,875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September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312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$11,700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October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$12,825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November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100" b="1" i="0" u="none" strike="noStrike" dirty="0">
                          <a:solidFill>
                            <a:srgbClr val="000000"/>
                          </a:solidFill>
                          <a:effectLst/>
                          <a:latin typeface="Calibri" panose="020F0502020204030204" pitchFamily="34" charset="0"/>
                        </a:rPr>
                        <a:t>$12,525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r>
              <a:tr h="190500">
                <a:tc>
                  <a:txBody>
                    <a:bodyPr/>
                    <a:lstStyle/>
                    <a:p>
                      <a:pPr algn="ctr" fontAlgn="ctr"/>
                      <a:r>
                        <a:rPr lang="en-US" sz="1100" b="1" i="0" u="none" strike="noStrike" dirty="0">
                          <a:solidFill>
                            <a:srgbClr val="FFFFFF"/>
                          </a:solidFill>
                          <a:effectLst/>
                          <a:latin typeface="Calibri" panose="020F0502020204030204" pitchFamily="34" charset="0"/>
                        </a:rPr>
                        <a:t>December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100" b="1" i="0" u="none" strike="noStrike" dirty="0">
                          <a:solidFill>
                            <a:srgbClr val="000000"/>
                          </a:solidFill>
                          <a:effectLst/>
                          <a:latin typeface="Calibri" panose="020F0502020204030204" pitchFamily="34" charset="0"/>
                        </a:rPr>
                        <a:t>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100" b="1" i="0" u="none" strike="noStrike" dirty="0">
                          <a:solidFill>
                            <a:srgbClr val="000000"/>
                          </a:solidFill>
                          <a:effectLst/>
                          <a:latin typeface="Calibri" panose="020F0502020204030204" pitchFamily="34" charset="0"/>
                        </a:rPr>
                        <a:t>$10,725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219075">
                <a:tc>
                  <a:txBody>
                    <a:bodyPr/>
                    <a:lstStyle/>
                    <a:p>
                      <a:pPr algn="ctr" fontAlgn="ctr"/>
                      <a:r>
                        <a:rPr lang="en-US" sz="1300" b="1" i="0" u="none" strike="noStrike" dirty="0">
                          <a:solidFill>
                            <a:srgbClr val="FF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CC"/>
                    </a:solidFill>
                  </a:tcPr>
                </a:tc>
                <a:tc>
                  <a:txBody>
                    <a:bodyPr/>
                    <a:lstStyle/>
                    <a:p>
                      <a:pPr algn="ctr" fontAlgn="ctr"/>
                      <a:r>
                        <a:rPr lang="en-US" sz="1300" b="1" i="0" u="none" strike="noStrike" dirty="0">
                          <a:solidFill>
                            <a:srgbClr val="FF0000"/>
                          </a:solidFill>
                          <a:effectLst/>
                          <a:latin typeface="Calibri" panose="020F0502020204030204" pitchFamily="34" charset="0"/>
                        </a:rPr>
                        <a:t>1984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300" b="1" i="0" u="none" strike="noStrike" dirty="0">
                          <a:solidFill>
                            <a:srgbClr val="FF0000"/>
                          </a:solidFill>
                          <a:effectLst/>
                          <a:latin typeface="Calibri" panose="020F0502020204030204" pitchFamily="34" charset="0"/>
                        </a:rPr>
                        <a:t>3968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c>
                  <a:txBody>
                    <a:bodyPr/>
                    <a:lstStyle/>
                    <a:p>
                      <a:pPr algn="ctr" fontAlgn="ctr"/>
                      <a:r>
                        <a:rPr lang="en-US" sz="1300" b="1" i="0" u="none" strike="noStrike" dirty="0">
                          <a:solidFill>
                            <a:srgbClr val="FF0000"/>
                          </a:solidFill>
                          <a:effectLst/>
                          <a:latin typeface="Calibri" panose="020F0502020204030204" pitchFamily="34" charset="0"/>
                        </a:rPr>
                        <a:t>$148,800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FF"/>
                    </a:solidFill>
                  </a:tcPr>
                </a:tc>
              </a:tr>
            </a:tbl>
          </a:graphicData>
        </a:graphic>
      </p:graphicFrame>
    </p:spTree>
    <p:extLst>
      <p:ext uri="{BB962C8B-B14F-4D97-AF65-F5344CB8AC3E}">
        <p14:creationId xmlns:p14="http://schemas.microsoft.com/office/powerpoint/2010/main" val="12105778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03257"/>
            <a:ext cx="5566780" cy="677108"/>
          </a:xfrm>
          <a:prstGeom prst="rect">
            <a:avLst/>
          </a:prstGeom>
          <a:noFill/>
        </p:spPr>
        <p:txBody>
          <a:bodyPr wrap="none" rtlCol="0">
            <a:spAutoFit/>
          </a:bodyPr>
          <a:lstStyle/>
          <a:p>
            <a:r>
              <a:rPr lang="en-US" sz="3800" b="1" dirty="0" smtClean="0">
                <a:ln w="19050">
                  <a:solidFill>
                    <a:srgbClr val="FFFFFF"/>
                  </a:solidFill>
                </a:ln>
                <a:solidFill>
                  <a:srgbClr val="004800"/>
                </a:solidFill>
                <a:latin typeface="+mn-lt"/>
                <a:cs typeface="Times New Roman" panose="02020603050405020304" pitchFamily="18" charset="0"/>
              </a:rPr>
              <a:t>CRISIS INTERVENTION</a:t>
            </a:r>
          </a:p>
        </p:txBody>
      </p:sp>
      <p:pic>
        <p:nvPicPr>
          <p:cNvPr id="8194" name="Picture 2" descr="Mike Chapman - Loudoun County Sheriff's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557" y="3353105"/>
            <a:ext cx="2294235" cy="2251218"/>
          </a:xfrm>
          <a:prstGeom prst="rect">
            <a:avLst/>
          </a:prstGeom>
          <a:noFill/>
          <a:ln w="38100">
            <a:solidFill>
              <a:srgbClr val="9966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62794" y="853497"/>
            <a:ext cx="6705600" cy="1815882"/>
          </a:xfrm>
          <a:prstGeom prst="rect">
            <a:avLst/>
          </a:prstGeom>
          <a:noFill/>
        </p:spPr>
        <p:txBody>
          <a:bodyPr wrap="square" rtlCol="0">
            <a:spAutoFit/>
          </a:bodyPr>
          <a:lstStyle/>
          <a:p>
            <a:pPr algn="ctr"/>
            <a:r>
              <a:rPr lang="en-US" sz="2000" b="1" dirty="0" smtClean="0">
                <a:solidFill>
                  <a:srgbClr val="996600"/>
                </a:solidFill>
              </a:rPr>
              <a:t>Loudoun County’s Crisis Intervention Team [CIT] Assessment Center</a:t>
            </a:r>
            <a:endParaRPr lang="en-US" sz="2000" b="1" dirty="0">
              <a:solidFill>
                <a:srgbClr val="996600"/>
              </a:solidFill>
            </a:endParaRPr>
          </a:p>
          <a:p>
            <a:pPr algn="ctr"/>
            <a:r>
              <a:rPr lang="en-US" sz="2000" b="1" dirty="0" smtClean="0">
                <a:solidFill>
                  <a:srgbClr val="996600"/>
                </a:solidFill>
              </a:rPr>
              <a:t>Shenandoah </a:t>
            </a:r>
            <a:r>
              <a:rPr lang="en-US" sz="2000" b="1" dirty="0">
                <a:solidFill>
                  <a:srgbClr val="996600"/>
                </a:solidFill>
              </a:rPr>
              <a:t>B</a:t>
            </a:r>
            <a:r>
              <a:rPr lang="en-US" sz="2000" b="1" dirty="0" smtClean="0">
                <a:solidFill>
                  <a:srgbClr val="996600"/>
                </a:solidFill>
              </a:rPr>
              <a:t>uilding in Leesburg</a:t>
            </a:r>
          </a:p>
          <a:p>
            <a:pPr algn="ctr"/>
            <a:r>
              <a:rPr lang="en-US" sz="2000" b="1" dirty="0" smtClean="0">
                <a:solidFill>
                  <a:srgbClr val="996600"/>
                </a:solidFill>
              </a:rPr>
              <a:t>102 Heritage Way, N.E.</a:t>
            </a:r>
          </a:p>
          <a:p>
            <a:pPr algn="ctr"/>
            <a:r>
              <a:rPr lang="en-US" sz="1600" b="1" dirty="0" smtClean="0">
                <a:solidFill>
                  <a:srgbClr val="996600"/>
                </a:solidFill>
              </a:rPr>
              <a:t>Open Daily 7 a.m. to 11:00 p.m.</a:t>
            </a:r>
          </a:p>
          <a:p>
            <a:pPr algn="ctr"/>
            <a:r>
              <a:rPr lang="en-US" sz="1600" b="1" i="1" dirty="0" smtClean="0">
                <a:solidFill>
                  <a:srgbClr val="996600"/>
                </a:solidFill>
              </a:rPr>
              <a:t>Contact: 911, Ask for a CIT Deputy</a:t>
            </a:r>
          </a:p>
        </p:txBody>
      </p:sp>
      <p:sp>
        <p:nvSpPr>
          <p:cNvPr id="4" name="TextBox 3"/>
          <p:cNvSpPr txBox="1"/>
          <p:nvPr/>
        </p:nvSpPr>
        <p:spPr>
          <a:xfrm>
            <a:off x="40394" y="2680492"/>
            <a:ext cx="6428982" cy="3785652"/>
          </a:xfrm>
          <a:prstGeom prst="rect">
            <a:avLst/>
          </a:prstGeom>
          <a:noFill/>
        </p:spPr>
        <p:txBody>
          <a:bodyPr wrap="square" rtlCol="0">
            <a:spAutoFit/>
          </a:bodyPr>
          <a:lstStyle/>
          <a:p>
            <a:pPr marL="342900" indent="-342900" algn="just">
              <a:buFont typeface="Wingdings" panose="05000000000000000000" pitchFamily="2" charset="2"/>
              <a:buChar char="q"/>
            </a:pPr>
            <a:r>
              <a:rPr lang="en-US" sz="1600" b="1" dirty="0" smtClean="0">
                <a:solidFill>
                  <a:srgbClr val="003399"/>
                </a:solidFill>
              </a:rPr>
              <a:t>Designed to protect the safety, dignity, and rights of persons suffering mental health crises and to protect the community from potentially dangerous behavior.</a:t>
            </a:r>
          </a:p>
          <a:p>
            <a:pPr marL="342900" indent="-342900" algn="just">
              <a:buFont typeface="Wingdings" panose="05000000000000000000" pitchFamily="2" charset="2"/>
              <a:buChar char="q"/>
            </a:pPr>
            <a:r>
              <a:rPr lang="en-US" sz="1600" b="1" dirty="0" smtClean="0">
                <a:solidFill>
                  <a:srgbClr val="003399"/>
                </a:solidFill>
              </a:rPr>
              <a:t>CIT training helps law enforcement identify </a:t>
            </a:r>
            <a:r>
              <a:rPr lang="en-US" sz="1600" b="1" dirty="0">
                <a:solidFill>
                  <a:srgbClr val="003399"/>
                </a:solidFill>
              </a:rPr>
              <a:t>when someone may be experiencing a mental health crisis and adapt strategies for those individuals</a:t>
            </a:r>
            <a:r>
              <a:rPr lang="en-US" sz="1600" b="1" dirty="0" smtClean="0">
                <a:solidFill>
                  <a:srgbClr val="003399"/>
                </a:solidFill>
              </a:rPr>
              <a:t>.</a:t>
            </a:r>
          </a:p>
          <a:p>
            <a:pPr marL="342900" indent="-342900">
              <a:buFont typeface="Wingdings" panose="05000000000000000000" pitchFamily="2" charset="2"/>
              <a:buChar char="q"/>
            </a:pPr>
            <a:r>
              <a:rPr lang="en-US" sz="1600" b="1" dirty="0" smtClean="0">
                <a:solidFill>
                  <a:srgbClr val="003399"/>
                </a:solidFill>
              </a:rPr>
              <a:t>The </a:t>
            </a:r>
            <a:r>
              <a:rPr lang="en-US" sz="1600" b="1" dirty="0">
                <a:solidFill>
                  <a:srgbClr val="003399"/>
                </a:solidFill>
              </a:rPr>
              <a:t>training promotes the use of verbal de-escalation skills before using force when confronting a mental health crisis. </a:t>
            </a:r>
          </a:p>
          <a:p>
            <a:pPr marL="342900" indent="-342900">
              <a:buFont typeface="Wingdings" panose="05000000000000000000" pitchFamily="2" charset="2"/>
              <a:buChar char="q"/>
            </a:pPr>
            <a:r>
              <a:rPr lang="en-US" sz="1600" b="1" dirty="0">
                <a:solidFill>
                  <a:srgbClr val="003399"/>
                </a:solidFill>
              </a:rPr>
              <a:t>The training has been proven to dramatically decrease the risk of injuries or death to both officers and people with mental illnesses</a:t>
            </a:r>
            <a:r>
              <a:rPr lang="en-US" sz="1600" b="1" dirty="0" smtClean="0">
                <a:solidFill>
                  <a:srgbClr val="003399"/>
                </a:solidFill>
              </a:rPr>
              <a:t>.</a:t>
            </a:r>
          </a:p>
          <a:p>
            <a:pPr marL="342900" indent="-342900">
              <a:buFont typeface="Wingdings" panose="05000000000000000000" pitchFamily="2" charset="2"/>
              <a:buChar char="q"/>
            </a:pPr>
            <a:r>
              <a:rPr lang="en-US" sz="1600" b="1" dirty="0">
                <a:solidFill>
                  <a:srgbClr val="003399"/>
                </a:solidFill>
              </a:rPr>
              <a:t>100% of </a:t>
            </a:r>
            <a:r>
              <a:rPr lang="en-US" sz="1600" b="1" dirty="0" smtClean="0">
                <a:solidFill>
                  <a:srgbClr val="003399"/>
                </a:solidFill>
              </a:rPr>
              <a:t>all LCSO uniformed </a:t>
            </a:r>
            <a:r>
              <a:rPr lang="en-US" sz="1600" b="1" dirty="0">
                <a:solidFill>
                  <a:srgbClr val="003399"/>
                </a:solidFill>
              </a:rPr>
              <a:t>patrol deputies with two or more years on patrol </a:t>
            </a:r>
            <a:r>
              <a:rPr lang="en-US" sz="1600" b="1" dirty="0" smtClean="0">
                <a:solidFill>
                  <a:srgbClr val="003399"/>
                </a:solidFill>
              </a:rPr>
              <a:t>are trained </a:t>
            </a:r>
            <a:r>
              <a:rPr lang="en-US" sz="1600" b="1" dirty="0">
                <a:solidFill>
                  <a:srgbClr val="003399"/>
                </a:solidFill>
              </a:rPr>
              <a:t>in CIT. </a:t>
            </a:r>
            <a:r>
              <a:rPr lang="en-US" sz="1600" b="1" dirty="0" smtClean="0">
                <a:solidFill>
                  <a:srgbClr val="003399"/>
                </a:solidFill>
              </a:rPr>
              <a:t>Ninety-eight </a:t>
            </a:r>
            <a:r>
              <a:rPr lang="en-US" sz="1600" b="1" dirty="0">
                <a:solidFill>
                  <a:srgbClr val="003399"/>
                </a:solidFill>
              </a:rPr>
              <a:t>percent of all dispatchers and call takers in the Emergency Communications Center are also trained in CIT. </a:t>
            </a:r>
          </a:p>
        </p:txBody>
      </p:sp>
      <p:pic>
        <p:nvPicPr>
          <p:cNvPr id="8196" name="Picture 4" descr="Image result for 10 heritage way n.e. shenandoah building leesburg v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485" y="1117370"/>
            <a:ext cx="2116694" cy="1350307"/>
          </a:xfrm>
          <a:prstGeom prst="rect">
            <a:avLst/>
          </a:prstGeom>
          <a:noFill/>
          <a:ln w="28575">
            <a:solidFill>
              <a:srgbClr val="603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659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935" y="2255363"/>
            <a:ext cx="2851489" cy="3801985"/>
          </a:xfrm>
          <a:prstGeom prst="rect">
            <a:avLst/>
          </a:prstGeom>
          <a:ln w="38100">
            <a:solidFill>
              <a:schemeClr val="tx1"/>
            </a:solidFill>
          </a:ln>
        </p:spPr>
      </p:pic>
      <p:sp>
        <p:nvSpPr>
          <p:cNvPr id="4" name="TextBox 3"/>
          <p:cNvSpPr txBox="1"/>
          <p:nvPr/>
        </p:nvSpPr>
        <p:spPr>
          <a:xfrm>
            <a:off x="853144" y="139849"/>
            <a:ext cx="7509003" cy="584775"/>
          </a:xfrm>
          <a:prstGeom prst="rect">
            <a:avLst/>
          </a:prstGeom>
          <a:noFill/>
        </p:spPr>
        <p:txBody>
          <a:bodyPr wrap="square" rtlCol="0">
            <a:spAutoFit/>
          </a:bodyPr>
          <a:lstStyle/>
          <a:p>
            <a:pPr algn="ctr"/>
            <a:r>
              <a:rPr lang="en-US" sz="3200" b="1" dirty="0" smtClean="0">
                <a:ln w="19050">
                  <a:solidFill>
                    <a:schemeClr val="bg1"/>
                  </a:solidFill>
                </a:ln>
                <a:solidFill>
                  <a:srgbClr val="004800"/>
                </a:solidFill>
                <a:latin typeface="+mj-lt"/>
              </a:rPr>
              <a:t>LCSO </a:t>
            </a:r>
            <a:r>
              <a:rPr lang="en-US" sz="3200" b="1" dirty="0" smtClean="0">
                <a:ln w="19050">
                  <a:solidFill>
                    <a:schemeClr val="bg1"/>
                  </a:solidFill>
                </a:ln>
                <a:solidFill>
                  <a:srgbClr val="004800"/>
                </a:solidFill>
              </a:rPr>
              <a:t>Medication Disposal Drop Box</a:t>
            </a:r>
          </a:p>
        </p:txBody>
      </p:sp>
      <p:sp>
        <p:nvSpPr>
          <p:cNvPr id="5" name="TextBox 4"/>
          <p:cNvSpPr txBox="1"/>
          <p:nvPr/>
        </p:nvSpPr>
        <p:spPr>
          <a:xfrm>
            <a:off x="155296" y="913304"/>
            <a:ext cx="8904700" cy="1200329"/>
          </a:xfrm>
          <a:prstGeom prst="rect">
            <a:avLst/>
          </a:prstGeom>
          <a:noFill/>
        </p:spPr>
        <p:txBody>
          <a:bodyPr wrap="square" rtlCol="0">
            <a:spAutoFit/>
          </a:bodyPr>
          <a:lstStyle/>
          <a:p>
            <a:pPr algn="ctr"/>
            <a:r>
              <a:rPr lang="en-US" sz="2400" b="1" dirty="0" smtClean="0">
                <a:solidFill>
                  <a:srgbClr val="603000"/>
                </a:solidFill>
              </a:rPr>
              <a:t>DO YOU HAVE UNUSED OR EXPIRED MEDICATIONS?</a:t>
            </a:r>
          </a:p>
          <a:p>
            <a:pPr algn="ctr"/>
            <a:r>
              <a:rPr lang="en-US" sz="2400" b="1" dirty="0" smtClean="0">
                <a:solidFill>
                  <a:srgbClr val="603000"/>
                </a:solidFill>
              </a:rPr>
              <a:t>(Available at the Western Loudoun Station, Dulles South Station, University Station &amp; Eastern Loudoun Station)</a:t>
            </a:r>
          </a:p>
        </p:txBody>
      </p:sp>
      <p:sp>
        <p:nvSpPr>
          <p:cNvPr id="6" name="TextBox 5"/>
          <p:cNvSpPr txBox="1"/>
          <p:nvPr/>
        </p:nvSpPr>
        <p:spPr>
          <a:xfrm>
            <a:off x="4116630" y="1924976"/>
            <a:ext cx="3830027" cy="4462760"/>
          </a:xfrm>
          <a:prstGeom prst="rect">
            <a:avLst/>
          </a:prstGeom>
          <a:noFill/>
        </p:spPr>
        <p:txBody>
          <a:bodyPr wrap="square" rtlCol="0">
            <a:spAutoFit/>
          </a:bodyPr>
          <a:lstStyle/>
          <a:p>
            <a:pPr algn="ctr"/>
            <a:endParaRPr lang="en-US" sz="1200" b="1" dirty="0" smtClean="0">
              <a:solidFill>
                <a:schemeClr val="bg1"/>
              </a:solidFill>
            </a:endParaRPr>
          </a:p>
          <a:p>
            <a:pPr algn="ctr"/>
            <a:r>
              <a:rPr lang="en-US" sz="1600" b="1" u="sng" dirty="0" smtClean="0">
                <a:solidFill>
                  <a:srgbClr val="000066"/>
                </a:solidFill>
              </a:rPr>
              <a:t>YOU MAY DROP OFF:</a:t>
            </a:r>
          </a:p>
          <a:p>
            <a:endParaRPr lang="en-US" sz="800" b="1" u="sng" dirty="0" smtClean="0">
              <a:solidFill>
                <a:srgbClr val="000066"/>
              </a:solidFill>
            </a:endParaRPr>
          </a:p>
          <a:p>
            <a:pPr marL="628650" lvl="1" indent="-171450">
              <a:buFont typeface="Arial" panose="020B0604020202020204" pitchFamily="34" charset="0"/>
              <a:buChar char="•"/>
            </a:pPr>
            <a:r>
              <a:rPr lang="en-US" sz="1600" b="1" dirty="0" smtClean="0">
                <a:solidFill>
                  <a:srgbClr val="002060"/>
                </a:solidFill>
              </a:rPr>
              <a:t>Prescription Medications</a:t>
            </a:r>
          </a:p>
          <a:p>
            <a:pPr marL="628650" lvl="1" indent="-171450">
              <a:buFont typeface="Arial" panose="020B0604020202020204" pitchFamily="34" charset="0"/>
              <a:buChar char="•"/>
            </a:pPr>
            <a:r>
              <a:rPr lang="en-US" sz="1600" b="1" dirty="0" smtClean="0">
                <a:solidFill>
                  <a:srgbClr val="002060"/>
                </a:solidFill>
              </a:rPr>
              <a:t>Prescription Patches</a:t>
            </a:r>
          </a:p>
          <a:p>
            <a:pPr marL="628650" lvl="1" indent="-171450">
              <a:buFont typeface="Arial" panose="020B0604020202020204" pitchFamily="34" charset="0"/>
              <a:buChar char="•"/>
            </a:pPr>
            <a:r>
              <a:rPr lang="en-US" sz="1600" b="1" dirty="0" smtClean="0">
                <a:solidFill>
                  <a:srgbClr val="002060"/>
                </a:solidFill>
              </a:rPr>
              <a:t>Over the Counter Medications</a:t>
            </a:r>
          </a:p>
          <a:p>
            <a:pPr marL="628650" lvl="1" indent="-171450">
              <a:buFont typeface="Arial" panose="020B0604020202020204" pitchFamily="34" charset="0"/>
              <a:buChar char="•"/>
            </a:pPr>
            <a:r>
              <a:rPr lang="en-US" sz="1600" b="1" dirty="0" smtClean="0">
                <a:solidFill>
                  <a:srgbClr val="002060"/>
                </a:solidFill>
              </a:rPr>
              <a:t>Vitamins</a:t>
            </a:r>
          </a:p>
          <a:p>
            <a:pPr marL="628650" lvl="1" indent="-171450">
              <a:buFont typeface="Arial" panose="020B0604020202020204" pitchFamily="34" charset="0"/>
              <a:buChar char="•"/>
            </a:pPr>
            <a:r>
              <a:rPr lang="en-US" sz="1600" b="1" dirty="0" smtClean="0">
                <a:solidFill>
                  <a:srgbClr val="002060"/>
                </a:solidFill>
              </a:rPr>
              <a:t>Sample Medications</a:t>
            </a:r>
          </a:p>
          <a:p>
            <a:pPr marL="628650" lvl="1" indent="-171450">
              <a:buFont typeface="Arial" panose="020B0604020202020204" pitchFamily="34" charset="0"/>
              <a:buChar char="•"/>
            </a:pPr>
            <a:r>
              <a:rPr lang="en-US" sz="1600" b="1" dirty="0" smtClean="0">
                <a:solidFill>
                  <a:srgbClr val="002060"/>
                </a:solidFill>
              </a:rPr>
              <a:t>Medications for Pets</a:t>
            </a:r>
          </a:p>
          <a:p>
            <a:endParaRPr lang="en-US" sz="1000" b="1" dirty="0" smtClean="0">
              <a:solidFill>
                <a:srgbClr val="002060"/>
              </a:solidFill>
            </a:endParaRPr>
          </a:p>
          <a:p>
            <a:pPr algn="ctr"/>
            <a:r>
              <a:rPr lang="en-US" sz="1600" b="1" u="sng" dirty="0" smtClean="0">
                <a:solidFill>
                  <a:srgbClr val="C00000"/>
                </a:solidFill>
              </a:rPr>
              <a:t>THE FOLLOWING ARE</a:t>
            </a:r>
          </a:p>
          <a:p>
            <a:pPr algn="ctr"/>
            <a:r>
              <a:rPr lang="en-US" sz="1600" b="1" u="sng" dirty="0" smtClean="0">
                <a:solidFill>
                  <a:srgbClr val="C00000"/>
                </a:solidFill>
              </a:rPr>
              <a:t> NOT ACCEPTED:</a:t>
            </a:r>
          </a:p>
          <a:p>
            <a:endParaRPr lang="en-US" sz="800" b="1" u="sng" dirty="0" smtClean="0">
              <a:solidFill>
                <a:srgbClr val="C00000"/>
              </a:solidFill>
            </a:endParaRPr>
          </a:p>
          <a:p>
            <a:pPr marL="628650" lvl="1" indent="-171450">
              <a:buFont typeface="Arial" panose="020B0604020202020204" pitchFamily="34" charset="0"/>
              <a:buChar char="•"/>
            </a:pPr>
            <a:r>
              <a:rPr lang="en-US" sz="1600" b="1" dirty="0" smtClean="0">
                <a:solidFill>
                  <a:srgbClr val="C00000"/>
                </a:solidFill>
              </a:rPr>
              <a:t>Needles (Sharps)</a:t>
            </a:r>
          </a:p>
          <a:p>
            <a:pPr marL="628650" lvl="1" indent="-171450">
              <a:buFont typeface="Arial" panose="020B0604020202020204" pitchFamily="34" charset="0"/>
              <a:buChar char="•"/>
            </a:pPr>
            <a:r>
              <a:rPr lang="en-US" sz="1600" b="1" dirty="0" smtClean="0">
                <a:solidFill>
                  <a:srgbClr val="C00000"/>
                </a:solidFill>
              </a:rPr>
              <a:t>Liquid Medications</a:t>
            </a:r>
          </a:p>
          <a:p>
            <a:pPr marL="628650" lvl="1" indent="-171450">
              <a:buFont typeface="Arial" panose="020B0604020202020204" pitchFamily="34" charset="0"/>
              <a:buChar char="•"/>
            </a:pPr>
            <a:r>
              <a:rPr lang="en-US" sz="1600" b="1" dirty="0" smtClean="0">
                <a:solidFill>
                  <a:srgbClr val="C00000"/>
                </a:solidFill>
              </a:rPr>
              <a:t>Aerosol Containers</a:t>
            </a:r>
          </a:p>
          <a:p>
            <a:pPr marL="628650" lvl="1" indent="-171450">
              <a:buFont typeface="Arial" panose="020B0604020202020204" pitchFamily="34" charset="0"/>
              <a:buChar char="•"/>
            </a:pPr>
            <a:r>
              <a:rPr lang="en-US" sz="1600" b="1" dirty="0" smtClean="0">
                <a:solidFill>
                  <a:srgbClr val="C00000"/>
                </a:solidFill>
              </a:rPr>
              <a:t>Inhalers</a:t>
            </a:r>
          </a:p>
          <a:p>
            <a:pPr marL="628650" lvl="1" indent="-171450">
              <a:buFont typeface="Arial" panose="020B0604020202020204" pitchFamily="34" charset="0"/>
              <a:buChar char="•"/>
            </a:pPr>
            <a:r>
              <a:rPr lang="en-US" sz="1600" b="1" dirty="0" smtClean="0">
                <a:solidFill>
                  <a:srgbClr val="C00000"/>
                </a:solidFill>
              </a:rPr>
              <a:t>Ointments and Lotions</a:t>
            </a:r>
          </a:p>
          <a:p>
            <a:pPr marL="628650" lvl="1" indent="-171450">
              <a:buFont typeface="Arial" panose="020B0604020202020204" pitchFamily="34" charset="0"/>
              <a:buChar char="•"/>
            </a:pPr>
            <a:r>
              <a:rPr lang="en-US" sz="1600" b="1" dirty="0" smtClean="0">
                <a:solidFill>
                  <a:srgbClr val="C00000"/>
                </a:solidFill>
              </a:rPr>
              <a:t>Medications from Businesses</a:t>
            </a:r>
          </a:p>
        </p:txBody>
      </p:sp>
    </p:spTree>
    <p:extLst>
      <p:ext uri="{BB962C8B-B14F-4D97-AF65-F5344CB8AC3E}">
        <p14:creationId xmlns:p14="http://schemas.microsoft.com/office/powerpoint/2010/main" val="1139723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1570" y="87196"/>
            <a:ext cx="5339924" cy="707886"/>
          </a:xfrm>
          <a:prstGeom prst="rect">
            <a:avLst/>
          </a:prstGeom>
        </p:spPr>
        <p:txBody>
          <a:bodyPr wrap="none">
            <a:spAutoFit/>
          </a:bodyPr>
          <a:lstStyle/>
          <a:p>
            <a:pPr lvl="0" algn="ctr"/>
            <a:r>
              <a:rPr lang="en-US" sz="4000" b="1" dirty="0" smtClean="0">
                <a:ln w="19050">
                  <a:solidFill>
                    <a:schemeClr val="bg1"/>
                  </a:solidFill>
                </a:ln>
                <a:solidFill>
                  <a:srgbClr val="004800"/>
                </a:solidFill>
              </a:rPr>
              <a:t>LCSO is on Nextdoor</a:t>
            </a:r>
            <a:endParaRPr lang="en-US" sz="4000" b="1" dirty="0">
              <a:ln w="19050">
                <a:solidFill>
                  <a:schemeClr val="bg1"/>
                </a:solidFill>
              </a:ln>
              <a:solidFill>
                <a:srgbClr val="0048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90" y="1112966"/>
            <a:ext cx="1406529" cy="1406529"/>
          </a:xfrm>
          <a:prstGeom prst="rect">
            <a:avLst/>
          </a:prstGeom>
        </p:spPr>
      </p:pic>
      <p:sp>
        <p:nvSpPr>
          <p:cNvPr id="9" name="TextBox 8"/>
          <p:cNvSpPr txBox="1"/>
          <p:nvPr/>
        </p:nvSpPr>
        <p:spPr>
          <a:xfrm>
            <a:off x="170090" y="2745945"/>
            <a:ext cx="3810000" cy="3193182"/>
          </a:xfrm>
          <a:prstGeom prst="rect">
            <a:avLst/>
          </a:prstGeom>
          <a:noFill/>
        </p:spPr>
        <p:txBody>
          <a:bodyPr wrap="square" rtlCol="0">
            <a:spAutoFit/>
          </a:bodyPr>
          <a:lstStyle/>
          <a:p>
            <a:pPr marL="342900" indent="-342900">
              <a:buBlip>
                <a:blip r:embed="rId3"/>
              </a:buBlip>
            </a:pPr>
            <a:r>
              <a:rPr lang="en-US" sz="1850" b="1" dirty="0" smtClean="0"/>
              <a:t>Inform You of Public Safety </a:t>
            </a:r>
            <a:r>
              <a:rPr lang="en-US" sz="1850" b="1" dirty="0"/>
              <a:t>Matters </a:t>
            </a:r>
            <a:r>
              <a:rPr lang="en-US" sz="1850" b="1" dirty="0" smtClean="0"/>
              <a:t>Directly Impacting Your Community</a:t>
            </a:r>
          </a:p>
          <a:p>
            <a:endParaRPr lang="en-US" sz="500" b="1" dirty="0" smtClean="0"/>
          </a:p>
          <a:p>
            <a:pPr marL="342900" indent="-342900">
              <a:buBlip>
                <a:blip r:embed="rId3"/>
              </a:buBlip>
            </a:pPr>
            <a:r>
              <a:rPr lang="en-US" sz="1850" b="1" dirty="0" smtClean="0"/>
              <a:t>Get to Know your Local Deputy</a:t>
            </a:r>
          </a:p>
          <a:p>
            <a:endParaRPr lang="en-US" sz="500" b="1" dirty="0" smtClean="0"/>
          </a:p>
          <a:p>
            <a:pPr marL="342900" indent="-342900">
              <a:buBlip>
                <a:blip r:embed="rId3"/>
              </a:buBlip>
            </a:pPr>
            <a:r>
              <a:rPr lang="en-US" sz="1850" b="1" dirty="0" smtClean="0"/>
              <a:t>Receive Resident Feedback</a:t>
            </a:r>
          </a:p>
          <a:p>
            <a:endParaRPr lang="en-US" sz="500" b="1" dirty="0"/>
          </a:p>
          <a:p>
            <a:pPr marL="342900" indent="-342900">
              <a:buBlip>
                <a:blip r:embed="rId3"/>
              </a:buBlip>
            </a:pPr>
            <a:r>
              <a:rPr lang="en-US" sz="1850" b="1" dirty="0" smtClean="0"/>
              <a:t>Stay in the ‘Loop’ about Crime &amp; Safety Issues in Your Community</a:t>
            </a:r>
          </a:p>
          <a:p>
            <a:endParaRPr lang="en-US" sz="2000" b="1" dirty="0" smtClean="0"/>
          </a:p>
        </p:txBody>
      </p:sp>
      <p:sp>
        <p:nvSpPr>
          <p:cNvPr id="10" name="TextBox 9"/>
          <p:cNvSpPr txBox="1"/>
          <p:nvPr/>
        </p:nvSpPr>
        <p:spPr>
          <a:xfrm>
            <a:off x="1614584" y="1241162"/>
            <a:ext cx="5867400" cy="707886"/>
          </a:xfrm>
          <a:prstGeom prst="rect">
            <a:avLst/>
          </a:prstGeom>
          <a:noFill/>
        </p:spPr>
        <p:txBody>
          <a:bodyPr wrap="square" rtlCol="0">
            <a:spAutoFit/>
          </a:bodyPr>
          <a:lstStyle/>
          <a:p>
            <a:pPr algn="ctr"/>
            <a:r>
              <a:rPr lang="en-US" sz="4000" b="1" dirty="0" smtClean="0">
                <a:ln w="19050">
                  <a:solidFill>
                    <a:schemeClr val="accent3"/>
                  </a:solidFill>
                </a:ln>
                <a:solidFill>
                  <a:srgbClr val="007600"/>
                </a:solidFill>
              </a:rPr>
              <a:t>Are You on Nextdoor?</a:t>
            </a:r>
          </a:p>
        </p:txBody>
      </p:sp>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59590" y="1000360"/>
            <a:ext cx="1063821" cy="1063821"/>
          </a:xfrm>
          <a:prstGeom prst="rect">
            <a:avLst/>
          </a:prstGeom>
          <a:noFill/>
          <a:ln>
            <a:noFill/>
          </a:ln>
        </p:spPr>
      </p:pic>
      <p:pic>
        <p:nvPicPr>
          <p:cNvPr id="4" name="Picture 3"/>
          <p:cNvPicPr>
            <a:picLocks noChangeAspect="1"/>
          </p:cNvPicPr>
          <p:nvPr/>
        </p:nvPicPr>
        <p:blipFill>
          <a:blip r:embed="rId5"/>
          <a:stretch>
            <a:fillRect/>
          </a:stretch>
        </p:blipFill>
        <p:spPr>
          <a:xfrm>
            <a:off x="3888945" y="2214680"/>
            <a:ext cx="5025499" cy="3950897"/>
          </a:xfrm>
          <a:prstGeom prst="rect">
            <a:avLst/>
          </a:prstGeom>
          <a:ln w="25400">
            <a:solidFill>
              <a:srgbClr val="006C00"/>
            </a:solidFill>
          </a:ln>
        </p:spPr>
      </p:pic>
      <p:sp>
        <p:nvSpPr>
          <p:cNvPr id="3" name="TextBox 2"/>
          <p:cNvSpPr txBox="1"/>
          <p:nvPr/>
        </p:nvSpPr>
        <p:spPr>
          <a:xfrm>
            <a:off x="7683695" y="2234759"/>
            <a:ext cx="499183" cy="163899"/>
          </a:xfrm>
          <a:prstGeom prst="rect">
            <a:avLst/>
          </a:prstGeom>
          <a:solidFill>
            <a:srgbClr val="00B000"/>
          </a:solidFill>
        </p:spPr>
        <p:txBody>
          <a:bodyPr wrap="square" rtlCol="0">
            <a:spAutoFit/>
          </a:bodyPr>
          <a:lstStyle/>
          <a:p>
            <a:endParaRPr lang="en-US" sz="500" b="1" dirty="0" smtClean="0">
              <a:solidFill>
                <a:schemeClr val="bg1"/>
              </a:solidFill>
            </a:endParaRPr>
          </a:p>
        </p:txBody>
      </p:sp>
    </p:spTree>
    <p:extLst>
      <p:ext uri="{BB962C8B-B14F-4D97-AF65-F5344CB8AC3E}">
        <p14:creationId xmlns:p14="http://schemas.microsoft.com/office/powerpoint/2010/main" val="731932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0"/>
            <a:ext cx="5257800" cy="867537"/>
          </a:xfrm>
          <a:prstGeom prst="rect">
            <a:avLst/>
          </a:prstGeom>
        </p:spPr>
      </p:pic>
      <p:sp>
        <p:nvSpPr>
          <p:cNvPr id="5" name="TextBox 4"/>
          <p:cNvSpPr txBox="1"/>
          <p:nvPr/>
        </p:nvSpPr>
        <p:spPr>
          <a:xfrm>
            <a:off x="1" y="990600"/>
            <a:ext cx="5027370" cy="2277547"/>
          </a:xfrm>
          <a:prstGeom prst="rect">
            <a:avLst/>
          </a:prstGeom>
          <a:noFill/>
        </p:spPr>
        <p:txBody>
          <a:bodyPr wrap="square" rtlCol="0">
            <a:spAutoFit/>
          </a:bodyPr>
          <a:lstStyle/>
          <a:p>
            <a:r>
              <a:rPr lang="en-US" sz="2000" b="1" dirty="0" smtClean="0">
                <a:solidFill>
                  <a:srgbClr val="0033CC"/>
                </a:solidFill>
              </a:rPr>
              <a:t>The LCSO uses CrimeReports.com </a:t>
            </a:r>
          </a:p>
          <a:p>
            <a:pPr marL="285750" indent="-285750">
              <a:buFont typeface="Arial" panose="020B0604020202020204" pitchFamily="34" charset="0"/>
              <a:buChar char="•"/>
            </a:pPr>
            <a:r>
              <a:rPr lang="en-US" sz="1700" b="1" dirty="0" smtClean="0"/>
              <a:t>An online mapping </a:t>
            </a:r>
            <a:r>
              <a:rPr lang="en-US" sz="1700" b="1" dirty="0"/>
              <a:t>and </a:t>
            </a:r>
            <a:r>
              <a:rPr lang="en-US" sz="1700" b="1" dirty="0" smtClean="0"/>
              <a:t>analysis service</a:t>
            </a:r>
          </a:p>
          <a:p>
            <a:pPr marL="285750" indent="-285750">
              <a:buFont typeface="Arial" panose="020B0604020202020204" pitchFamily="34" charset="0"/>
              <a:buChar char="•"/>
            </a:pPr>
            <a:r>
              <a:rPr lang="en-US" sz="1700" b="1" dirty="0" smtClean="0"/>
              <a:t>Combines law </a:t>
            </a:r>
            <a:r>
              <a:rPr lang="en-US" sz="1700" b="1" dirty="0"/>
              <a:t>enforcement data </a:t>
            </a:r>
            <a:r>
              <a:rPr lang="en-US" sz="1700" b="1" dirty="0" smtClean="0"/>
              <a:t>with  Google-based </a:t>
            </a:r>
            <a:r>
              <a:rPr lang="en-US" sz="1700" b="1" dirty="0"/>
              <a:t>mapping and </a:t>
            </a:r>
            <a:r>
              <a:rPr lang="en-US" sz="1700" b="1" dirty="0" smtClean="0"/>
              <a:t>an </a:t>
            </a:r>
            <a:r>
              <a:rPr lang="en-US" sz="1700" b="1" dirty="0"/>
              <a:t>analytics </a:t>
            </a:r>
            <a:r>
              <a:rPr lang="en-US" sz="1700" b="1" dirty="0" smtClean="0"/>
              <a:t>module   </a:t>
            </a:r>
          </a:p>
          <a:p>
            <a:pPr marL="285750" indent="-285750">
              <a:buFont typeface="Arial" panose="020B0604020202020204" pitchFamily="34" charset="0"/>
              <a:buChar char="•"/>
            </a:pPr>
            <a:r>
              <a:rPr lang="en-US" sz="1700" b="1" dirty="0" smtClean="0"/>
              <a:t>Members </a:t>
            </a:r>
            <a:r>
              <a:rPr lang="en-US" sz="1700" b="1" dirty="0"/>
              <a:t>of </a:t>
            </a:r>
            <a:r>
              <a:rPr lang="en-US" sz="1700" b="1" dirty="0" smtClean="0"/>
              <a:t>the public </a:t>
            </a:r>
            <a:r>
              <a:rPr lang="en-US" sz="1700" b="1" dirty="0"/>
              <a:t>can view </a:t>
            </a:r>
            <a:r>
              <a:rPr lang="en-US" sz="1700" b="1" dirty="0" smtClean="0"/>
              <a:t>police data </a:t>
            </a:r>
            <a:r>
              <a:rPr lang="en-US" sz="1700" b="1" dirty="0"/>
              <a:t>in </a:t>
            </a:r>
            <a:r>
              <a:rPr lang="en-US" sz="1700" b="1" dirty="0" smtClean="0"/>
              <a:t>both a high-impact map and a </a:t>
            </a:r>
            <a:r>
              <a:rPr lang="en-US" sz="1700" b="1" dirty="0"/>
              <a:t>summary </a:t>
            </a:r>
            <a:r>
              <a:rPr lang="en-US" sz="1700" b="1" dirty="0" smtClean="0"/>
              <a:t>descriptive format</a:t>
            </a:r>
            <a:r>
              <a:rPr lang="en-US" sz="2000" dirty="0" smtClean="0"/>
              <a:t> </a:t>
            </a:r>
            <a:endParaRPr lang="en-US" sz="2000" dirty="0"/>
          </a:p>
        </p:txBody>
      </p:sp>
      <p:sp>
        <p:nvSpPr>
          <p:cNvPr id="2" name="TextBox 1"/>
          <p:cNvSpPr txBox="1"/>
          <p:nvPr/>
        </p:nvSpPr>
        <p:spPr>
          <a:xfrm>
            <a:off x="170090" y="3268147"/>
            <a:ext cx="8120765" cy="2970044"/>
          </a:xfrm>
          <a:prstGeom prst="rect">
            <a:avLst/>
          </a:prstGeom>
          <a:noFill/>
        </p:spPr>
        <p:txBody>
          <a:bodyPr wrap="square" rtlCol="0">
            <a:spAutoFit/>
          </a:bodyPr>
          <a:lstStyle/>
          <a:p>
            <a:r>
              <a:rPr lang="en-US" sz="1700" b="1" dirty="0" smtClean="0"/>
              <a:t>Crimereports.com allows for the option for </a:t>
            </a:r>
          </a:p>
          <a:p>
            <a:r>
              <a:rPr lang="en-US" sz="1700" b="1" dirty="0" smtClean="0"/>
              <a:t>residents to register their security cameras at </a:t>
            </a:r>
            <a:r>
              <a:rPr lang="en-US" sz="1700" b="1" dirty="0" smtClean="0">
                <a:solidFill>
                  <a:srgbClr val="0070C0"/>
                </a:solidFill>
              </a:rPr>
              <a:t>crimereports.com/camera_registration</a:t>
            </a:r>
          </a:p>
          <a:p>
            <a:pPr marL="285750" indent="-285750">
              <a:buFont typeface="Arial" panose="020B0604020202020204" pitchFamily="34" charset="0"/>
              <a:buChar char="•"/>
            </a:pPr>
            <a:r>
              <a:rPr lang="en-US" sz="1700" b="1" dirty="0" smtClean="0"/>
              <a:t>Registration </a:t>
            </a:r>
            <a:r>
              <a:rPr lang="en-US" sz="1700" b="1" dirty="0"/>
              <a:t>is 100% </a:t>
            </a:r>
            <a:r>
              <a:rPr lang="en-US" sz="1700" b="1" dirty="0" smtClean="0"/>
              <a:t>voluntary</a:t>
            </a:r>
          </a:p>
          <a:p>
            <a:pPr marL="285750" indent="-285750">
              <a:buFont typeface="Arial" panose="020B0604020202020204" pitchFamily="34" charset="0"/>
              <a:buChar char="•"/>
            </a:pPr>
            <a:r>
              <a:rPr lang="en-US" sz="1700" b="1" dirty="0" smtClean="0"/>
              <a:t>Does </a:t>
            </a:r>
            <a:r>
              <a:rPr lang="en-US" sz="1700" b="1" dirty="0"/>
              <a:t>not provide </a:t>
            </a:r>
            <a:r>
              <a:rPr lang="en-US" sz="1700" b="1" dirty="0" smtClean="0"/>
              <a:t>law </a:t>
            </a:r>
            <a:r>
              <a:rPr lang="en-US" sz="1700" b="1" dirty="0"/>
              <a:t>enforcement with direct access to your security </a:t>
            </a:r>
            <a:r>
              <a:rPr lang="en-US" sz="1700" b="1" dirty="0" smtClean="0"/>
              <a:t>system/camera </a:t>
            </a:r>
          </a:p>
          <a:p>
            <a:pPr marL="285750" indent="-285750">
              <a:buFont typeface="Arial" panose="020B0604020202020204" pitchFamily="34" charset="0"/>
              <a:buChar char="•"/>
            </a:pPr>
            <a:r>
              <a:rPr lang="en-US" sz="1700" b="1" dirty="0" smtClean="0"/>
              <a:t>Your </a:t>
            </a:r>
            <a:r>
              <a:rPr lang="en-US" sz="1700" b="1" dirty="0"/>
              <a:t>personal information will be kept confidential by the LCSO </a:t>
            </a:r>
            <a:endParaRPr lang="en-US" sz="1700" b="1" dirty="0" smtClean="0"/>
          </a:p>
          <a:p>
            <a:pPr marL="285750" indent="-285750">
              <a:buFont typeface="Arial" panose="020B0604020202020204" pitchFamily="34" charset="0"/>
              <a:buChar char="•"/>
            </a:pPr>
            <a:r>
              <a:rPr lang="en-US" sz="1700" b="1" dirty="0" smtClean="0"/>
              <a:t>Registration </a:t>
            </a:r>
            <a:r>
              <a:rPr lang="en-US" sz="1700" b="1" dirty="0"/>
              <a:t>information will only be accessed by law enforcement if there is a criminal incident that was possibly captured by your security </a:t>
            </a:r>
            <a:r>
              <a:rPr lang="en-US" sz="1700" b="1" dirty="0" smtClean="0"/>
              <a:t>camera </a:t>
            </a:r>
          </a:p>
          <a:p>
            <a:pPr marL="285750" indent="-285750">
              <a:buFont typeface="Arial" panose="020B0604020202020204" pitchFamily="34" charset="0"/>
              <a:buChar char="•"/>
            </a:pPr>
            <a:r>
              <a:rPr lang="en-US" sz="1700" b="1" dirty="0" smtClean="0"/>
              <a:t>LCSO </a:t>
            </a:r>
            <a:r>
              <a:rPr lang="en-US" sz="1700" b="1" dirty="0"/>
              <a:t>detectives or deputies may request a copy of any video captured by your </a:t>
            </a:r>
            <a:r>
              <a:rPr lang="en-US" sz="1700" b="1" dirty="0" smtClean="0"/>
              <a:t>camera </a:t>
            </a:r>
            <a:r>
              <a:rPr lang="en-US" sz="1700" b="1" dirty="0"/>
              <a:t>if it may assist in the investigation of a </a:t>
            </a:r>
            <a:r>
              <a:rPr lang="en-US" sz="1700" b="1" dirty="0" smtClean="0"/>
              <a:t>crime</a:t>
            </a:r>
            <a:endParaRPr lang="en-US" sz="1700" b="1" dirty="0"/>
          </a:p>
        </p:txBody>
      </p:sp>
      <p:pic>
        <p:nvPicPr>
          <p:cNvPr id="3" name="Picture 2"/>
          <p:cNvPicPr>
            <a:picLocks noChangeAspect="1"/>
          </p:cNvPicPr>
          <p:nvPr/>
        </p:nvPicPr>
        <p:blipFill>
          <a:blip r:embed="rId3"/>
          <a:stretch>
            <a:fillRect/>
          </a:stretch>
        </p:blipFill>
        <p:spPr>
          <a:xfrm>
            <a:off x="5027371" y="1076255"/>
            <a:ext cx="3972687" cy="286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3574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1260" y="1228045"/>
            <a:ext cx="5392510" cy="4524315"/>
          </a:xfrm>
          <a:prstGeom prst="rect">
            <a:avLst/>
          </a:prstGeom>
          <a:noFill/>
        </p:spPr>
        <p:txBody>
          <a:bodyPr wrap="square" rtlCol="0">
            <a:spAutoFit/>
          </a:bodyPr>
          <a:lstStyle/>
          <a:p>
            <a:pPr marL="342900" indent="-342900">
              <a:buFont typeface="Arial" panose="020B0604020202020204" pitchFamily="34" charset="0"/>
              <a:buChar char="•"/>
            </a:pPr>
            <a:r>
              <a:rPr lang="en-US" b="1" dirty="0"/>
              <a:t>Earlier this year the LCSO began providing local incident data directly to Waze, the world's largest community-based traffic and navigation app. </a:t>
            </a:r>
            <a:endParaRPr lang="en-US" b="1" dirty="0" smtClean="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smtClean="0"/>
              <a:t>As </a:t>
            </a:r>
            <a:r>
              <a:rPr lang="en-US" b="1" dirty="0"/>
              <a:t>a result, Waze users will have an enhanced experience in Loudoun because data is sent directly to Waze from the county’s Computer-Aided Dispatch (CAD) system, LCSO calls, and calls that are dispatched by the LCSO Dispatch Center to the Virginia State Police</a:t>
            </a:r>
            <a:r>
              <a:rPr lang="en-US" b="1" dirty="0" smtClean="0"/>
              <a:t>.</a:t>
            </a:r>
          </a:p>
          <a:p>
            <a:pPr marL="342900" indent="-342900">
              <a:buFont typeface="Arial" panose="020B0604020202020204" pitchFamily="34" charset="0"/>
              <a:buChar char="•"/>
            </a:pPr>
            <a:endParaRPr lang="en-US" b="1" dirty="0">
              <a:solidFill>
                <a:schemeClr val="bg1"/>
              </a:solidFill>
            </a:endParaRPr>
          </a:p>
          <a:p>
            <a:pPr marL="342900" indent="-342900">
              <a:buFont typeface="Arial" panose="020B0604020202020204" pitchFamily="34" charset="0"/>
              <a:buChar char="•"/>
            </a:pPr>
            <a:r>
              <a:rPr lang="en-US" b="1" dirty="0"/>
              <a:t>Loudoun County was one of the first Virginia localities to participate in the Waze Connected Citizens Program.</a:t>
            </a:r>
            <a:endParaRPr lang="en-US" b="1" dirty="0" smtClean="0">
              <a:solidFill>
                <a:schemeClr val="bg1"/>
              </a:solidFill>
            </a:endParaRPr>
          </a:p>
        </p:txBody>
      </p:sp>
      <p:sp>
        <p:nvSpPr>
          <p:cNvPr id="5" name="Rectangle 4"/>
          <p:cNvSpPr/>
          <p:nvPr/>
        </p:nvSpPr>
        <p:spPr>
          <a:xfrm>
            <a:off x="2598730" y="165515"/>
            <a:ext cx="3963457" cy="646331"/>
          </a:xfrm>
          <a:prstGeom prst="rect">
            <a:avLst/>
          </a:prstGeom>
        </p:spPr>
        <p:txBody>
          <a:bodyPr wrap="none">
            <a:spAutoFit/>
          </a:bodyPr>
          <a:lstStyle/>
          <a:p>
            <a:pPr lvl="0" algn="ctr"/>
            <a:r>
              <a:rPr lang="en-US" sz="3600" b="1" dirty="0" smtClean="0">
                <a:ln w="19050">
                  <a:solidFill>
                    <a:schemeClr val="accent3"/>
                  </a:solidFill>
                </a:ln>
                <a:solidFill>
                  <a:srgbClr val="004800"/>
                </a:solidFill>
              </a:rPr>
              <a:t>LCSO is on </a:t>
            </a:r>
            <a:r>
              <a:rPr lang="en-US" sz="3600" b="1" dirty="0">
                <a:ln w="19050">
                  <a:solidFill>
                    <a:schemeClr val="accent3"/>
                  </a:solidFill>
                </a:ln>
                <a:solidFill>
                  <a:srgbClr val="004800"/>
                </a:solidFill>
              </a:rPr>
              <a:t>W</a:t>
            </a:r>
            <a:r>
              <a:rPr lang="en-US" sz="3600" b="1" dirty="0" smtClean="0">
                <a:ln w="19050">
                  <a:solidFill>
                    <a:schemeClr val="accent3"/>
                  </a:solidFill>
                </a:ln>
                <a:solidFill>
                  <a:srgbClr val="004800"/>
                </a:solidFill>
              </a:rPr>
              <a:t>aze</a:t>
            </a:r>
            <a:endParaRPr lang="en-US" sz="3600" b="1" dirty="0">
              <a:ln w="19050">
                <a:solidFill>
                  <a:schemeClr val="accent3"/>
                </a:solidFill>
              </a:ln>
              <a:solidFill>
                <a:srgbClr val="004800"/>
              </a:solidFill>
            </a:endParaRPr>
          </a:p>
        </p:txBody>
      </p:sp>
      <p:pic>
        <p:nvPicPr>
          <p:cNvPr id="7" name="Picture 6"/>
          <p:cNvPicPr>
            <a:picLocks noChangeAspect="1"/>
          </p:cNvPicPr>
          <p:nvPr/>
        </p:nvPicPr>
        <p:blipFill rotWithShape="1">
          <a:blip r:embed="rId2"/>
          <a:srcRect l="11065" t="23240" r="9498" b="25033"/>
          <a:stretch/>
        </p:blipFill>
        <p:spPr>
          <a:xfrm>
            <a:off x="192838" y="1066800"/>
            <a:ext cx="3373793" cy="3092109"/>
          </a:xfrm>
          <a:prstGeom prst="rect">
            <a:avLst/>
          </a:prstGeom>
          <a:ln w="22225">
            <a:solidFill>
              <a:srgbClr val="000000"/>
            </a:solidFill>
          </a:ln>
        </p:spPr>
      </p:pic>
      <p:pic>
        <p:nvPicPr>
          <p:cNvPr id="8" name="Picture 7"/>
          <p:cNvPicPr>
            <a:picLocks noChangeAspect="1"/>
          </p:cNvPicPr>
          <p:nvPr/>
        </p:nvPicPr>
        <p:blipFill rotWithShape="1">
          <a:blip r:embed="rId3"/>
          <a:srcRect t="11067" b="3520"/>
          <a:stretch/>
        </p:blipFill>
        <p:spPr>
          <a:xfrm>
            <a:off x="777250" y="3732580"/>
            <a:ext cx="2204970" cy="2650714"/>
          </a:xfrm>
          <a:prstGeom prst="rect">
            <a:avLst/>
          </a:prstGeom>
          <a:ln w="22225">
            <a:solidFill>
              <a:srgbClr val="000000"/>
            </a:solidFill>
          </a:ln>
        </p:spPr>
      </p:pic>
    </p:spTree>
    <p:extLst>
      <p:ext uri="{BB962C8B-B14F-4D97-AF65-F5344CB8AC3E}">
        <p14:creationId xmlns:p14="http://schemas.microsoft.com/office/powerpoint/2010/main" val="2392040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6200" y="89620"/>
            <a:ext cx="6204148" cy="584775"/>
          </a:xfrm>
          <a:prstGeom prst="rect">
            <a:avLst/>
          </a:prstGeom>
          <a:noFill/>
        </p:spPr>
        <p:txBody>
          <a:bodyPr wrap="square" rtlCol="0">
            <a:spAutoFit/>
          </a:bodyPr>
          <a:lstStyle/>
          <a:p>
            <a:pPr algn="ctr"/>
            <a:r>
              <a:rPr lang="en-US" sz="3200" b="1" dirty="0" smtClean="0">
                <a:ln w="19050">
                  <a:solidFill>
                    <a:schemeClr val="bg1"/>
                  </a:solidFill>
                </a:ln>
                <a:solidFill>
                  <a:srgbClr val="004800"/>
                </a:solidFill>
                <a:latin typeface="+mj-lt"/>
              </a:rPr>
              <a:t>REMOVAL OF SNOW &amp; ICE</a:t>
            </a:r>
            <a:endParaRPr lang="en-US" sz="3200" b="1" dirty="0" smtClean="0">
              <a:ln w="19050">
                <a:solidFill>
                  <a:schemeClr val="bg1"/>
                </a:solidFill>
              </a:ln>
              <a:solidFill>
                <a:srgbClr val="004800"/>
              </a:solidFill>
            </a:endParaRPr>
          </a:p>
        </p:txBody>
      </p:sp>
      <p:sp>
        <p:nvSpPr>
          <p:cNvPr id="5" name="TextBox 4"/>
          <p:cNvSpPr txBox="1"/>
          <p:nvPr/>
        </p:nvSpPr>
        <p:spPr>
          <a:xfrm>
            <a:off x="304800" y="914400"/>
            <a:ext cx="8904700" cy="984885"/>
          </a:xfrm>
          <a:prstGeom prst="rect">
            <a:avLst/>
          </a:prstGeom>
          <a:noFill/>
        </p:spPr>
        <p:txBody>
          <a:bodyPr wrap="square" rtlCol="0">
            <a:spAutoFit/>
          </a:bodyPr>
          <a:lstStyle/>
          <a:p>
            <a:pPr algn="ctr"/>
            <a:endParaRPr lang="en-US" sz="1000" b="1" dirty="0" smtClean="0"/>
          </a:p>
          <a:p>
            <a:pPr algn="ctr"/>
            <a:r>
              <a:rPr lang="en-US" sz="2400" b="1" dirty="0" smtClean="0"/>
              <a:t>Loudoun County Ordinance 1022.01</a:t>
            </a:r>
          </a:p>
          <a:p>
            <a:endParaRPr lang="en-US" sz="2400" b="1" dirty="0" smtClean="0"/>
          </a:p>
        </p:txBody>
      </p:sp>
      <p:sp>
        <p:nvSpPr>
          <p:cNvPr id="6" name="TextBox 5"/>
          <p:cNvSpPr txBox="1"/>
          <p:nvPr/>
        </p:nvSpPr>
        <p:spPr>
          <a:xfrm>
            <a:off x="152400" y="1600200"/>
            <a:ext cx="8686800" cy="5201424"/>
          </a:xfrm>
          <a:prstGeom prst="rect">
            <a:avLst/>
          </a:prstGeom>
          <a:noFill/>
        </p:spPr>
        <p:txBody>
          <a:bodyPr wrap="square" rtlCol="0">
            <a:spAutoFit/>
          </a:bodyPr>
          <a:lstStyle/>
          <a:p>
            <a:r>
              <a:rPr lang="en-US" sz="1400" b="1" u="sng" dirty="0"/>
              <a:t>Every occupant, owner or other person in charge </a:t>
            </a:r>
            <a:r>
              <a:rPr lang="en-US" sz="1400" dirty="0"/>
              <a:t>of any occupied </a:t>
            </a:r>
            <a:endParaRPr lang="en-US" sz="1400" dirty="0" smtClean="0"/>
          </a:p>
          <a:p>
            <a:r>
              <a:rPr lang="en-US" sz="1400" dirty="0" smtClean="0"/>
              <a:t>property </a:t>
            </a:r>
            <a:r>
              <a:rPr lang="en-US" sz="1400" dirty="0"/>
              <a:t>in the County which has a sidewalk </a:t>
            </a:r>
            <a:r>
              <a:rPr lang="en-US" sz="1400" dirty="0" smtClean="0"/>
              <a:t>(or </a:t>
            </a:r>
            <a:r>
              <a:rPr lang="en-US" sz="1400" dirty="0"/>
              <a:t>a footway of stone, </a:t>
            </a:r>
            <a:endParaRPr lang="en-US" sz="1400" dirty="0" smtClean="0"/>
          </a:p>
          <a:p>
            <a:r>
              <a:rPr lang="en-US" sz="1400" dirty="0" smtClean="0"/>
              <a:t>brick</a:t>
            </a:r>
            <a:r>
              <a:rPr lang="en-US" sz="1400" dirty="0"/>
              <a:t>, gravel, cinder, wood or other substance, when such sidewalk </a:t>
            </a:r>
            <a:endParaRPr lang="en-US" sz="1400" dirty="0" smtClean="0"/>
          </a:p>
          <a:p>
            <a:r>
              <a:rPr lang="en-US" sz="1400" dirty="0" smtClean="0"/>
              <a:t>or </a:t>
            </a:r>
            <a:r>
              <a:rPr lang="en-US" sz="1400" dirty="0"/>
              <a:t>footway is publicly owned or maintained, and is adjoining and </a:t>
            </a:r>
            <a:endParaRPr lang="en-US" sz="1400" dirty="0" smtClean="0"/>
          </a:p>
          <a:p>
            <a:r>
              <a:rPr lang="en-US" sz="1400" dirty="0" smtClean="0"/>
              <a:t>touching </a:t>
            </a:r>
            <a:r>
              <a:rPr lang="en-US" sz="1400" dirty="0"/>
              <a:t>the property in front, rear or either side </a:t>
            </a:r>
            <a:r>
              <a:rPr lang="en-US" sz="1400" dirty="0" smtClean="0"/>
              <a:t>thereof):</a:t>
            </a:r>
          </a:p>
          <a:p>
            <a:endParaRPr lang="en-US" sz="1400" dirty="0" smtClean="0"/>
          </a:p>
          <a:p>
            <a:pPr marL="285750" indent="-285750">
              <a:buFont typeface="Arial" panose="020B0604020202020204" pitchFamily="34" charset="0"/>
              <a:buChar char="•"/>
            </a:pPr>
            <a:r>
              <a:rPr lang="en-US" sz="1400" dirty="0" smtClean="0"/>
              <a:t>Shall </a:t>
            </a:r>
            <a:r>
              <a:rPr lang="en-US" sz="1400" dirty="0"/>
              <a:t>have </a:t>
            </a:r>
            <a:r>
              <a:rPr lang="en-US" sz="1400" dirty="0" smtClean="0"/>
              <a:t>all </a:t>
            </a:r>
            <a:r>
              <a:rPr lang="en-US" sz="1400" dirty="0"/>
              <a:t>snow and ice, and any combination thereof, removed from such </a:t>
            </a:r>
            <a:r>
              <a:rPr lang="en-US" sz="1400" dirty="0" smtClean="0"/>
              <a:t>sidewalk </a:t>
            </a:r>
            <a:r>
              <a:rPr lang="en-US" sz="1400" dirty="0"/>
              <a:t>or footway within six (6) hours after such snow or ice, </a:t>
            </a:r>
            <a:r>
              <a:rPr lang="en-US" sz="1400" dirty="0" smtClean="0"/>
              <a:t>or </a:t>
            </a:r>
            <a:r>
              <a:rPr lang="en-US" sz="1400" dirty="0"/>
              <a:t>a </a:t>
            </a:r>
            <a:r>
              <a:rPr lang="en-US" sz="1400" dirty="0" smtClean="0"/>
              <a:t>combination </a:t>
            </a:r>
            <a:r>
              <a:rPr lang="en-US" sz="1400" dirty="0"/>
              <a:t>thereof, has ceased falling, </a:t>
            </a:r>
            <a:endParaRPr lang="en-US" sz="1400" dirty="0" smtClean="0"/>
          </a:p>
          <a:p>
            <a:pPr marL="285750" indent="-285750">
              <a:buFont typeface="Arial" panose="020B0604020202020204" pitchFamily="34" charset="0"/>
              <a:buChar char="•"/>
            </a:pPr>
            <a:r>
              <a:rPr lang="en-US" sz="1400" dirty="0" smtClean="0"/>
              <a:t>Unless </a:t>
            </a:r>
            <a:r>
              <a:rPr lang="en-US" sz="1400" dirty="0"/>
              <a:t>the same has ceased falling during the night, in which case it shall be removed before 12:00 noon following the night in which the snow or ice, or combination thereof, has fallen. </a:t>
            </a:r>
            <a:endParaRPr lang="en-US" sz="1400" dirty="0" smtClean="0"/>
          </a:p>
          <a:p>
            <a:pPr marL="285750" indent="-285750">
              <a:buFont typeface="Arial" panose="020B0604020202020204" pitchFamily="34" charset="0"/>
              <a:buChar char="•"/>
            </a:pPr>
            <a:r>
              <a:rPr lang="en-US" sz="1400" dirty="0" smtClean="0"/>
              <a:t>In </a:t>
            </a:r>
            <a:r>
              <a:rPr lang="en-US" sz="1400" dirty="0"/>
              <a:t>the event snow or ice, or a combination thereof, has ceased falling upon a Sunday, such occupants, owners or other persons in charge shall have until 12:00 noon the immediately following Monday to comply with this requirement</a:t>
            </a:r>
            <a:r>
              <a:rPr lang="en-US" sz="1400" dirty="0" smtClean="0"/>
              <a:t>.</a:t>
            </a:r>
          </a:p>
          <a:p>
            <a:pPr marL="285750" indent="-285750">
              <a:buFont typeface="Arial" panose="020B0604020202020204" pitchFamily="34" charset="0"/>
              <a:buChar char="•"/>
            </a:pPr>
            <a:r>
              <a:rPr lang="en-US" sz="1400" dirty="0" smtClean="0"/>
              <a:t>In </a:t>
            </a:r>
            <a:r>
              <a:rPr lang="en-US" sz="1400" dirty="0"/>
              <a:t>the event that snow or ice, or combination thereof, causes the closure of the Loudoun County Government, the occupant, owner or other person in charge of a property shall have an additional forty-eight (48) hours to fulfill </a:t>
            </a:r>
            <a:r>
              <a:rPr lang="en-US" sz="1400" dirty="0" smtClean="0"/>
              <a:t>these requirements.</a:t>
            </a:r>
          </a:p>
          <a:p>
            <a:endParaRPr lang="en-US" sz="1400" dirty="0"/>
          </a:p>
          <a:p>
            <a:r>
              <a:rPr lang="en-US" sz="1400" b="1" u="sng" dirty="0" smtClean="0"/>
              <a:t>Enforcement</a:t>
            </a:r>
            <a:r>
              <a:rPr lang="en-US" sz="1400" dirty="0"/>
              <a:t>. The Loudoun County Department of Planning and Zoning, Zoning Enforcement Division, and/or other such Department as may be designated by the County Administrator, shall be responsible for enforcement of this section</a:t>
            </a:r>
            <a:r>
              <a:rPr lang="en-US" sz="1400" dirty="0" smtClean="0"/>
              <a:t>.</a:t>
            </a:r>
          </a:p>
          <a:p>
            <a:endParaRPr lang="en-US" sz="1400" dirty="0"/>
          </a:p>
          <a:p>
            <a:r>
              <a:rPr lang="en-US" sz="1400" dirty="0"/>
              <a:t> </a:t>
            </a:r>
            <a:r>
              <a:rPr lang="en-US" sz="1400" b="1" u="sng" dirty="0"/>
              <a:t>Applicability Within Incorporated Towns</a:t>
            </a:r>
            <a:r>
              <a:rPr lang="en-US" sz="1400" dirty="0"/>
              <a:t>. This section shall not apply within any incorporated town.</a:t>
            </a:r>
          </a:p>
          <a:p>
            <a:endParaRPr lang="en-US" sz="1200" b="1" dirty="0" smtClean="0">
              <a:solidFill>
                <a:srgbClr val="C00000"/>
              </a:solidFill>
            </a:endParaRPr>
          </a:p>
          <a:p>
            <a:endParaRPr lang="en-US" sz="1200" b="1" dirty="0" smtClean="0">
              <a:solidFill>
                <a:srgbClr val="C00000"/>
              </a:solidFil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7971"/>
          <a:stretch/>
        </p:blipFill>
        <p:spPr>
          <a:xfrm>
            <a:off x="5938110" y="1493465"/>
            <a:ext cx="2791625" cy="1291649"/>
          </a:xfrm>
          <a:prstGeom prst="rect">
            <a:avLst/>
          </a:prstGeom>
          <a:ln w="38100">
            <a:solidFill>
              <a:schemeClr val="tx1">
                <a:lumMod val="75000"/>
                <a:lumOff val="25000"/>
              </a:schemeClr>
            </a:solidFill>
          </a:ln>
        </p:spPr>
      </p:pic>
    </p:spTree>
    <p:extLst>
      <p:ext uri="{BB962C8B-B14F-4D97-AF65-F5344CB8AC3E}">
        <p14:creationId xmlns:p14="http://schemas.microsoft.com/office/powerpoint/2010/main" val="4168597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1380" y="126405"/>
            <a:ext cx="7413639" cy="584775"/>
          </a:xfrm>
          <a:prstGeom prst="rect">
            <a:avLst/>
          </a:prstGeom>
        </p:spPr>
        <p:txBody>
          <a:bodyPr wrap="square">
            <a:spAutoFit/>
          </a:bodyPr>
          <a:lstStyle/>
          <a:p>
            <a:pPr algn="ctr"/>
            <a:r>
              <a:rPr lang="en-US" sz="3200" b="1" dirty="0" smtClean="0">
                <a:ln w="19050">
                  <a:solidFill>
                    <a:schemeClr val="bg1"/>
                  </a:solidFill>
                </a:ln>
                <a:solidFill>
                  <a:srgbClr val="004800"/>
                </a:solidFill>
              </a:rPr>
              <a:t>DON’T FIND YOURSELF ON THIN ICE</a:t>
            </a:r>
            <a:endParaRPr lang="en-US" sz="3200" b="1" dirty="0">
              <a:ln w="19050">
                <a:solidFill>
                  <a:schemeClr val="bg1"/>
                </a:solidFill>
              </a:ln>
              <a:solidFill>
                <a:srgbClr val="004800"/>
              </a:solidFill>
            </a:endParaRPr>
          </a:p>
        </p:txBody>
      </p:sp>
      <p:sp>
        <p:nvSpPr>
          <p:cNvPr id="5" name="Rectangle 4"/>
          <p:cNvSpPr/>
          <p:nvPr/>
        </p:nvSpPr>
        <p:spPr>
          <a:xfrm>
            <a:off x="76200" y="5037306"/>
            <a:ext cx="9144000" cy="923330"/>
          </a:xfrm>
          <a:prstGeom prst="rect">
            <a:avLst/>
          </a:prstGeom>
        </p:spPr>
        <p:txBody>
          <a:bodyPr wrap="square">
            <a:spAutoFit/>
          </a:bodyPr>
          <a:lstStyle/>
          <a:p>
            <a:pPr algn="ctr">
              <a:spcBef>
                <a:spcPts val="0"/>
              </a:spcBef>
              <a:spcAft>
                <a:spcPts val="0"/>
              </a:spcAft>
            </a:pPr>
            <a:r>
              <a:rPr lang="en-US" b="1" u="sng" kern="1400" dirty="0" smtClean="0">
                <a:solidFill>
                  <a:srgbClr val="000000"/>
                </a:solidFill>
                <a:latin typeface="Times New Roman" panose="02020603050405020304" pitchFamily="18" charset="0"/>
              </a:rPr>
              <a:t>Immediately Report Anyone Attempting to Venture on the Ice &amp; Speak With Your Children About the Danger of Walking on and Playing on Frozen Waterways</a:t>
            </a:r>
            <a:endParaRPr lang="en-US" kern="1400" dirty="0">
              <a:solidFill>
                <a:srgbClr val="000000"/>
              </a:solidFill>
              <a:latin typeface="Times New Roman" panose="02020603050405020304" pitchFamily="18" charset="0"/>
            </a:endParaRPr>
          </a:p>
          <a:p>
            <a:pPr>
              <a:spcBef>
                <a:spcPts val="0"/>
              </a:spcBef>
              <a:spcAft>
                <a:spcPts val="0"/>
              </a:spcAft>
            </a:pPr>
            <a:r>
              <a:rPr lang="en-US" kern="1400" dirty="0">
                <a:solidFill>
                  <a:srgbClr val="000000"/>
                </a:solidFill>
                <a:latin typeface="Times New Roman" panose="02020603050405020304" pitchFamily="18" charset="0"/>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775" y="1592435"/>
            <a:ext cx="3581400" cy="2686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4267200" y="1143000"/>
            <a:ext cx="4876800" cy="3170099"/>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smtClean="0"/>
              <a:t>Never Walk or Attempt to Drive on Frozen Waterways</a:t>
            </a:r>
          </a:p>
          <a:p>
            <a:pPr marL="342900" indent="-342900">
              <a:buFont typeface="Wingdings" panose="05000000000000000000" pitchFamily="2" charset="2"/>
              <a:buChar char="§"/>
            </a:pPr>
            <a:endParaRPr lang="en-US" sz="2000" b="1" dirty="0"/>
          </a:p>
          <a:p>
            <a:pPr marL="342900" indent="-342900">
              <a:buFont typeface="Wingdings" panose="05000000000000000000" pitchFamily="2" charset="2"/>
              <a:buChar char="§"/>
            </a:pPr>
            <a:r>
              <a:rPr lang="en-US" sz="2000" b="1" dirty="0" smtClean="0"/>
              <a:t>Many Communities Strictly Prohibit Ice Skating on Frozen Ponds</a:t>
            </a:r>
          </a:p>
          <a:p>
            <a:pPr marL="342900" indent="-342900">
              <a:buFont typeface="Wingdings" panose="05000000000000000000" pitchFamily="2" charset="2"/>
              <a:buChar char="§"/>
            </a:pPr>
            <a:endParaRPr lang="en-US" sz="2000" b="1" dirty="0"/>
          </a:p>
          <a:p>
            <a:pPr marL="342900" indent="-342900">
              <a:buFont typeface="Wingdings" panose="05000000000000000000" pitchFamily="2" charset="2"/>
              <a:buChar char="§"/>
            </a:pPr>
            <a:r>
              <a:rPr lang="en-US" sz="2000" b="1" dirty="0" smtClean="0"/>
              <a:t>Never Attempt to Enter Water if Someone Has Fallen Through the Ice- Call 911 &amp; Extend a Branch or Rope. </a:t>
            </a:r>
          </a:p>
        </p:txBody>
      </p:sp>
    </p:spTree>
    <p:extLst>
      <p:ext uri="{BB962C8B-B14F-4D97-AF65-F5344CB8AC3E}">
        <p14:creationId xmlns:p14="http://schemas.microsoft.com/office/powerpoint/2010/main" val="11572166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2278" y="4629103"/>
            <a:ext cx="4206240" cy="1737360"/>
          </a:xfrm>
          <a:prstGeom prst="rect">
            <a:avLst/>
          </a:prstGeom>
          <a:gradFill>
            <a:gsLst>
              <a:gs pos="0">
                <a:srgbClr val="DFBE9D"/>
              </a:gs>
              <a:gs pos="60500">
                <a:srgbClr val="F3E6D9"/>
              </a:gs>
              <a:gs pos="100000">
                <a:srgbClr val="DFBE9D"/>
              </a:gs>
            </a:gsLst>
            <a:lin ang="5400000" scaled="1"/>
          </a:gradFill>
          <a:ln w="25400">
            <a:solidFill>
              <a:srgbClr val="361B00"/>
            </a:solidFill>
          </a:ln>
        </p:spPr>
        <p:txBody>
          <a:bodyPr wrap="square" rtlCol="0" anchor="ctr">
            <a:spAutoFit/>
          </a:bodyPr>
          <a:lstStyle/>
          <a:p>
            <a:pPr algn="just"/>
            <a:r>
              <a:rPr lang="en-US" sz="1200" b="1" dirty="0">
                <a:solidFill>
                  <a:srgbClr val="4C2600"/>
                </a:solidFill>
              </a:rPr>
              <a:t>ARREST: </a:t>
            </a:r>
            <a:r>
              <a:rPr lang="en-US" sz="1200" dirty="0">
                <a:solidFill>
                  <a:srgbClr val="4C2600"/>
                </a:solidFill>
              </a:rPr>
              <a:t>Joseph Aaron </a:t>
            </a:r>
            <a:r>
              <a:rPr lang="en-US" sz="1200" dirty="0" smtClean="0">
                <a:solidFill>
                  <a:srgbClr val="4C2600"/>
                </a:solidFill>
              </a:rPr>
              <a:t>QUINN, of no fixed address, was </a:t>
            </a:r>
            <a:r>
              <a:rPr lang="en-US" sz="1200" dirty="0">
                <a:solidFill>
                  <a:srgbClr val="4C2600"/>
                </a:solidFill>
              </a:rPr>
              <a:t>arrested on Jan. 9 for 2 incidents of unlawful entry which occurred on </a:t>
            </a:r>
            <a:r>
              <a:rPr lang="en-US" sz="1200" dirty="0" smtClean="0">
                <a:solidFill>
                  <a:srgbClr val="4C2600"/>
                </a:solidFill>
              </a:rPr>
              <a:t>Dec. </a:t>
            </a:r>
            <a:r>
              <a:rPr lang="en-US" sz="1200" dirty="0">
                <a:solidFill>
                  <a:srgbClr val="4C2600"/>
                </a:solidFill>
              </a:rPr>
              <a:t>18 at two separate locations on Sierra Lane, in Lovettsville</a:t>
            </a:r>
            <a:r>
              <a:rPr lang="en-US" sz="1200" dirty="0" smtClean="0">
                <a:solidFill>
                  <a:srgbClr val="4C2600"/>
                </a:solidFill>
              </a:rPr>
              <a:t>. While one of the homeowners was checking his surveillance video after returning home in the evening, Quinn </a:t>
            </a:r>
            <a:r>
              <a:rPr lang="en-US" sz="1200" dirty="0">
                <a:solidFill>
                  <a:srgbClr val="4C2600"/>
                </a:solidFill>
              </a:rPr>
              <a:t>was observed </a:t>
            </a:r>
            <a:r>
              <a:rPr lang="en-US" sz="1200" dirty="0" smtClean="0">
                <a:solidFill>
                  <a:srgbClr val="4C2600"/>
                </a:solidFill>
              </a:rPr>
              <a:t>having been inside </a:t>
            </a:r>
            <a:r>
              <a:rPr lang="en-US" sz="1200" dirty="0">
                <a:solidFill>
                  <a:srgbClr val="4C2600"/>
                </a:solidFill>
              </a:rPr>
              <a:t>of his residence during </a:t>
            </a:r>
            <a:r>
              <a:rPr lang="en-US" sz="1200" dirty="0" smtClean="0">
                <a:solidFill>
                  <a:srgbClr val="4C2600"/>
                </a:solidFill>
              </a:rPr>
              <a:t>that </a:t>
            </a:r>
            <a:r>
              <a:rPr lang="en-US" sz="1200" dirty="0">
                <a:solidFill>
                  <a:srgbClr val="4C2600"/>
                </a:solidFill>
              </a:rPr>
              <a:t>day</a:t>
            </a:r>
            <a:r>
              <a:rPr lang="en-US" sz="1200" dirty="0" smtClean="0">
                <a:solidFill>
                  <a:srgbClr val="4C2600"/>
                </a:solidFill>
              </a:rPr>
              <a:t>. </a:t>
            </a:r>
          </a:p>
          <a:p>
            <a:pPr algn="just"/>
            <a:r>
              <a:rPr lang="en-US" sz="1200" dirty="0" smtClean="0">
                <a:solidFill>
                  <a:srgbClr val="4C2600"/>
                </a:solidFill>
              </a:rPr>
              <a:t>Quinn </a:t>
            </a:r>
            <a:r>
              <a:rPr lang="en-US" sz="1200" dirty="0">
                <a:solidFill>
                  <a:srgbClr val="4C2600"/>
                </a:solidFill>
              </a:rPr>
              <a:t>has a known history of </a:t>
            </a:r>
            <a:r>
              <a:rPr lang="en-US" sz="1200" dirty="0" smtClean="0">
                <a:solidFill>
                  <a:srgbClr val="4C2600"/>
                </a:solidFill>
              </a:rPr>
              <a:t>similar inappropriate </a:t>
            </a:r>
            <a:r>
              <a:rPr lang="en-US" sz="1200" dirty="0">
                <a:solidFill>
                  <a:srgbClr val="4C2600"/>
                </a:solidFill>
              </a:rPr>
              <a:t>and stalking behaviors around females </a:t>
            </a:r>
            <a:r>
              <a:rPr lang="en-US" sz="1200" dirty="0" smtClean="0">
                <a:solidFill>
                  <a:srgbClr val="4C2600"/>
                </a:solidFill>
              </a:rPr>
              <a:t>throughout </a:t>
            </a:r>
            <a:r>
              <a:rPr lang="en-US" sz="1200" dirty="0">
                <a:solidFill>
                  <a:srgbClr val="4C2600"/>
                </a:solidFill>
              </a:rPr>
              <a:t>the </a:t>
            </a:r>
            <a:r>
              <a:rPr lang="en-US" sz="1200" dirty="0" smtClean="0">
                <a:solidFill>
                  <a:srgbClr val="4C2600"/>
                </a:solidFill>
              </a:rPr>
              <a:t>region. </a:t>
            </a:r>
            <a:endParaRPr lang="en-US" sz="1200" b="1" dirty="0" smtClean="0">
              <a:solidFill>
                <a:srgbClr val="4C2600"/>
              </a:solidFill>
              <a:latin typeface="+mn-lt"/>
              <a:ea typeface="Calibri" panose="020F0502020204030204" pitchFamily="34" charset="0"/>
              <a:cs typeface="Times New Roman" panose="02020603050405020304" pitchFamily="18" charset="0"/>
            </a:endParaRPr>
          </a:p>
        </p:txBody>
      </p:sp>
      <p:sp>
        <p:nvSpPr>
          <p:cNvPr id="8" name="Rectangle 7"/>
          <p:cNvSpPr/>
          <p:nvPr/>
        </p:nvSpPr>
        <p:spPr>
          <a:xfrm>
            <a:off x="1308515" y="123667"/>
            <a:ext cx="6602866" cy="646331"/>
          </a:xfrm>
          <a:prstGeom prst="rect">
            <a:avLst/>
          </a:prstGeom>
        </p:spPr>
        <p:txBody>
          <a:bodyPr wrap="square">
            <a:spAutoFit/>
          </a:bodyPr>
          <a:lstStyle/>
          <a:p>
            <a:pPr lvl="0" algn="ctr"/>
            <a:r>
              <a:rPr lang="en-US" sz="3600" b="1" dirty="0" smtClean="0">
                <a:ln w="19050">
                  <a:solidFill>
                    <a:schemeClr val="bg1"/>
                  </a:solidFill>
                </a:ln>
                <a:solidFill>
                  <a:srgbClr val="004800"/>
                </a:solidFill>
                <a:latin typeface="+mn-lt"/>
                <a:cs typeface="Times New Roman" panose="02020603050405020304" pitchFamily="18" charset="0"/>
              </a:rPr>
              <a:t>SIGNIFICANT INCIDENTS</a:t>
            </a:r>
          </a:p>
        </p:txBody>
      </p:sp>
      <p:sp>
        <p:nvSpPr>
          <p:cNvPr id="5" name="TextBox 4"/>
          <p:cNvSpPr txBox="1"/>
          <p:nvPr/>
        </p:nvSpPr>
        <p:spPr>
          <a:xfrm>
            <a:off x="5901341" y="4251733"/>
            <a:ext cx="1836662" cy="307777"/>
          </a:xfrm>
          <a:prstGeom prst="rect">
            <a:avLst/>
          </a:prstGeom>
          <a:solidFill>
            <a:srgbClr val="F8D7A6"/>
          </a:solidFill>
          <a:ln w="22225">
            <a:solidFill>
              <a:srgbClr val="3A1D00"/>
            </a:solidFill>
          </a:ln>
        </p:spPr>
        <p:txBody>
          <a:bodyPr wrap="square" rtlCol="0">
            <a:spAutoFit/>
          </a:bodyPr>
          <a:lstStyle/>
          <a:p>
            <a:pPr algn="ctr"/>
            <a:r>
              <a:rPr lang="en-US" sz="1400" b="1" dirty="0" smtClean="0">
                <a:solidFill>
                  <a:srgbClr val="4C2600"/>
                </a:solidFill>
              </a:rPr>
              <a:t>HYEONG J. SUH</a:t>
            </a:r>
          </a:p>
        </p:txBody>
      </p:sp>
      <p:sp>
        <p:nvSpPr>
          <p:cNvPr id="7" name="TextBox 6"/>
          <p:cNvSpPr txBox="1"/>
          <p:nvPr/>
        </p:nvSpPr>
        <p:spPr>
          <a:xfrm>
            <a:off x="2158891" y="4251733"/>
            <a:ext cx="1745585" cy="307777"/>
          </a:xfrm>
          <a:prstGeom prst="rect">
            <a:avLst/>
          </a:prstGeom>
          <a:solidFill>
            <a:srgbClr val="F8D7A6"/>
          </a:solidFill>
          <a:ln w="22225">
            <a:solidFill>
              <a:srgbClr val="3A1D00"/>
            </a:solidFill>
          </a:ln>
        </p:spPr>
        <p:txBody>
          <a:bodyPr wrap="square" rtlCol="0">
            <a:spAutoFit/>
          </a:bodyPr>
          <a:lstStyle/>
          <a:p>
            <a:pPr algn="ctr"/>
            <a:r>
              <a:rPr lang="en-US" sz="1400" b="1" dirty="0" smtClean="0">
                <a:solidFill>
                  <a:srgbClr val="4C2600"/>
                </a:solidFill>
              </a:rPr>
              <a:t>JOSEPH QUINN</a:t>
            </a:r>
          </a:p>
        </p:txBody>
      </p:sp>
      <p:sp>
        <p:nvSpPr>
          <p:cNvPr id="9" name="TextBox 8"/>
          <p:cNvSpPr txBox="1"/>
          <p:nvPr/>
        </p:nvSpPr>
        <p:spPr>
          <a:xfrm>
            <a:off x="4778887" y="4612137"/>
            <a:ext cx="4185894" cy="1754326"/>
          </a:xfrm>
          <a:prstGeom prst="rect">
            <a:avLst/>
          </a:prstGeom>
          <a:gradFill>
            <a:gsLst>
              <a:gs pos="0">
                <a:srgbClr val="DFBE9D"/>
              </a:gs>
              <a:gs pos="60500">
                <a:srgbClr val="F3E6D9"/>
              </a:gs>
              <a:gs pos="100000">
                <a:srgbClr val="DFBE9D"/>
              </a:gs>
            </a:gsLst>
            <a:lin ang="5400000" scaled="1"/>
          </a:gradFill>
          <a:ln w="25400">
            <a:solidFill>
              <a:srgbClr val="361B00"/>
            </a:solidFill>
          </a:ln>
        </p:spPr>
        <p:txBody>
          <a:bodyPr wrap="square" rtlCol="0" anchor="ctr">
            <a:spAutoFit/>
          </a:bodyPr>
          <a:lstStyle/>
          <a:p>
            <a:pPr algn="just"/>
            <a:r>
              <a:rPr lang="en-US" sz="1200" b="1" dirty="0" smtClean="0">
                <a:solidFill>
                  <a:srgbClr val="4C2600"/>
                </a:solidFill>
                <a:latin typeface="+mn-lt"/>
                <a:ea typeface="Calibri" panose="020F0502020204030204" pitchFamily="34" charset="0"/>
                <a:cs typeface="Times New Roman" panose="02020603050405020304" pitchFamily="18" charset="0"/>
              </a:rPr>
              <a:t>ARREST: </a:t>
            </a:r>
            <a:r>
              <a:rPr lang="en-US" sz="1200" dirty="0" smtClean="0">
                <a:solidFill>
                  <a:srgbClr val="4C2600"/>
                </a:solidFill>
                <a:latin typeface="+mn-lt"/>
                <a:ea typeface="Calibri" panose="020F0502020204030204" pitchFamily="34" charset="0"/>
                <a:cs typeface="Times New Roman" panose="02020603050405020304" pitchFamily="18" charset="0"/>
              </a:rPr>
              <a:t>Hyeong J. SUH, of Reston, was arrested Jan. 21 for </a:t>
            </a:r>
            <a:r>
              <a:rPr lang="en-US" sz="1200" b="1" dirty="0" smtClean="0">
                <a:solidFill>
                  <a:srgbClr val="FF0000"/>
                </a:solidFill>
                <a:latin typeface="+mn-lt"/>
                <a:ea typeface="Calibri" panose="020F0502020204030204" pitchFamily="34" charset="0"/>
                <a:cs typeface="Times New Roman" panose="02020603050405020304" pitchFamily="18" charset="0"/>
              </a:rPr>
              <a:t>attempted capital murder of a law enforcement officer </a:t>
            </a:r>
            <a:r>
              <a:rPr lang="en-US" sz="1200" dirty="0" smtClean="0">
                <a:solidFill>
                  <a:srgbClr val="4C2600"/>
                </a:solidFill>
                <a:latin typeface="+mn-lt"/>
                <a:ea typeface="Calibri" panose="020F0502020204030204" pitchFamily="34" charset="0"/>
                <a:cs typeface="Times New Roman" panose="02020603050405020304" pitchFamily="18" charset="0"/>
              </a:rPr>
              <a:t>and breaking and entering resulting </a:t>
            </a:r>
            <a:r>
              <a:rPr lang="en-US" sz="1200" dirty="0" smtClean="0">
                <a:solidFill>
                  <a:srgbClr val="4C2600"/>
                </a:solidFill>
              </a:rPr>
              <a:t>from </a:t>
            </a:r>
            <a:r>
              <a:rPr lang="en-US" sz="1200" dirty="0">
                <a:solidFill>
                  <a:srgbClr val="4C2600"/>
                </a:solidFill>
              </a:rPr>
              <a:t>an incident which occurred Jan. 17 in Paeonian Springs, in which units responded to a trespassing complaint. </a:t>
            </a:r>
            <a:r>
              <a:rPr lang="en-US" sz="1200" dirty="0" smtClean="0">
                <a:solidFill>
                  <a:srgbClr val="4C2600"/>
                </a:solidFill>
              </a:rPr>
              <a:t>SUH </a:t>
            </a:r>
            <a:r>
              <a:rPr lang="en-US" sz="1200" dirty="0">
                <a:solidFill>
                  <a:srgbClr val="4C2600"/>
                </a:solidFill>
              </a:rPr>
              <a:t>forced entry into a residence which contained firearms. </a:t>
            </a:r>
            <a:r>
              <a:rPr lang="en-US" sz="1200" dirty="0" smtClean="0">
                <a:solidFill>
                  <a:srgbClr val="4C2600"/>
                </a:solidFill>
              </a:rPr>
              <a:t>SUH </a:t>
            </a:r>
            <a:r>
              <a:rPr lang="en-US" sz="1200" dirty="0">
                <a:solidFill>
                  <a:srgbClr val="4C2600"/>
                </a:solidFill>
              </a:rPr>
              <a:t>fired a weapon several times, including rounds at two responding deputies. He remains held at the Loudoun County Adult Detention Center without bond. </a:t>
            </a:r>
            <a:endParaRPr lang="en-US" sz="1200" dirty="0" smtClean="0">
              <a:solidFill>
                <a:srgbClr val="4C2600"/>
              </a:solidFill>
              <a:latin typeface="+mn-lt"/>
              <a:ea typeface="Calibri" panose="020F0502020204030204" pitchFamily="34" charset="0"/>
              <a:cs typeface="Times New Roman" panose="02020603050405020304" pitchFamily="18" charset="0"/>
            </a:endParaRPr>
          </a:p>
        </p:txBody>
      </p:sp>
      <p:pic>
        <p:nvPicPr>
          <p:cNvPr id="1026" name="Picture 2" descr="http://plweb01/PictureLinkWeb/GetImage.ashx?relpath=Cur\NAMES\16\1.LCADC.283416.001&amp;t=63682656727498340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53" t="2380"/>
          <a:stretch/>
        </p:blipFill>
        <p:spPr bwMode="auto">
          <a:xfrm>
            <a:off x="1872070" y="1044689"/>
            <a:ext cx="2319229" cy="3111695"/>
          </a:xfrm>
          <a:prstGeom prst="rect">
            <a:avLst/>
          </a:prstGeom>
          <a:noFill/>
          <a:ln w="38100">
            <a:solidFill>
              <a:srgbClr val="3A1D00"/>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321880" y="1051966"/>
            <a:ext cx="1277938" cy="1652588"/>
          </a:xfrm>
          <a:prstGeom prst="rect">
            <a:avLst/>
          </a:prstGeom>
          <a:noFill/>
          <a:ln w="25400" algn="ctr">
            <a:solidFill>
              <a:srgbClr val="26262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p:cNvPicPr>
            <a:picLocks noChangeAspect="1" noChangeArrowheads="1"/>
          </p:cNvPicPr>
          <p:nvPr/>
        </p:nvPicPr>
        <p:blipFill>
          <a:blip r:embed="rId4">
            <a:lum bright="40000" contrast="40000"/>
            <a:extLst>
              <a:ext uri="{28A0092B-C50C-407E-A947-70E740481C1C}">
                <a14:useLocalDpi xmlns:a14="http://schemas.microsoft.com/office/drawing/2010/main" val="0"/>
              </a:ext>
            </a:extLst>
          </a:blip>
          <a:srcRect/>
          <a:stretch>
            <a:fillRect/>
          </a:stretch>
        </p:blipFill>
        <p:spPr bwMode="auto">
          <a:xfrm>
            <a:off x="321880" y="2941847"/>
            <a:ext cx="1230312" cy="1617663"/>
          </a:xfrm>
          <a:prstGeom prst="rect">
            <a:avLst/>
          </a:prstGeom>
          <a:noFill/>
          <a:ln w="25400" algn="ctr">
            <a:solidFill>
              <a:srgbClr val="26262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cxnSp>
        <p:nvCxnSpPr>
          <p:cNvPr id="12" name="Straight Connector 11"/>
          <p:cNvCxnSpPr/>
          <p:nvPr/>
        </p:nvCxnSpPr>
        <p:spPr>
          <a:xfrm>
            <a:off x="4642300" y="829536"/>
            <a:ext cx="5595" cy="5635264"/>
          </a:xfrm>
          <a:prstGeom prst="line">
            <a:avLst/>
          </a:prstGeom>
          <a:ln w="57150">
            <a:solidFill>
              <a:srgbClr val="004800"/>
            </a:solidFill>
          </a:ln>
        </p:spPr>
        <p:style>
          <a:lnRef idx="1">
            <a:schemeClr val="accent1"/>
          </a:lnRef>
          <a:fillRef idx="0">
            <a:schemeClr val="accent1"/>
          </a:fillRef>
          <a:effectRef idx="0">
            <a:schemeClr val="accent1"/>
          </a:effectRef>
          <a:fontRef idx="minor">
            <a:schemeClr val="tx1"/>
          </a:fontRef>
        </p:style>
      </p:cxnSp>
      <p:pic>
        <p:nvPicPr>
          <p:cNvPr id="20" name="Picture 19" descr="Hyeong J. Su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0441" y="1039446"/>
            <a:ext cx="2498462" cy="3145346"/>
          </a:xfrm>
          <a:prstGeom prst="rect">
            <a:avLst/>
          </a:prstGeom>
          <a:noFill/>
          <a:ln w="38100">
            <a:solidFill>
              <a:srgbClr val="3A1D00"/>
            </a:solidFill>
          </a:ln>
        </p:spPr>
      </p:pic>
    </p:spTree>
    <p:extLst>
      <p:ext uri="{BB962C8B-B14F-4D97-AF65-F5344CB8AC3E}">
        <p14:creationId xmlns:p14="http://schemas.microsoft.com/office/powerpoint/2010/main" val="21664972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8515" y="123667"/>
            <a:ext cx="6602866" cy="646331"/>
          </a:xfrm>
          <a:prstGeom prst="rect">
            <a:avLst/>
          </a:prstGeom>
        </p:spPr>
        <p:txBody>
          <a:bodyPr wrap="square">
            <a:spAutoFit/>
          </a:bodyPr>
          <a:lstStyle/>
          <a:p>
            <a:pPr lvl="0" algn="ctr"/>
            <a:r>
              <a:rPr lang="en-US" sz="3600" b="1" dirty="0" smtClean="0">
                <a:ln w="19050">
                  <a:solidFill>
                    <a:schemeClr val="bg1"/>
                  </a:solidFill>
                </a:ln>
                <a:solidFill>
                  <a:srgbClr val="004800"/>
                </a:solidFill>
                <a:latin typeface="+mn-lt"/>
                <a:cs typeface="Times New Roman" panose="02020603050405020304" pitchFamily="18" charset="0"/>
              </a:rPr>
              <a:t>SIGNIFICANT INCIDENTS</a:t>
            </a:r>
          </a:p>
        </p:txBody>
      </p:sp>
      <p:sp>
        <p:nvSpPr>
          <p:cNvPr id="6" name="Rectangle 5"/>
          <p:cNvSpPr/>
          <p:nvPr/>
        </p:nvSpPr>
        <p:spPr>
          <a:xfrm>
            <a:off x="1232620" y="1228045"/>
            <a:ext cx="6754656" cy="584775"/>
          </a:xfrm>
          <a:prstGeom prst="rect">
            <a:avLst/>
          </a:prstGeom>
          <a:solidFill>
            <a:srgbClr val="F8D7A6"/>
          </a:solidFill>
          <a:ln w="22225">
            <a:solidFill>
              <a:srgbClr val="361B00"/>
            </a:solidFill>
          </a:ln>
        </p:spPr>
        <p:txBody>
          <a:bodyPr wrap="square">
            <a:spAutoFit/>
          </a:bodyPr>
          <a:lstStyle/>
          <a:p>
            <a:pPr lvl="0" algn="ctr"/>
            <a:r>
              <a:rPr lang="en-US" sz="3200" b="1" dirty="0" smtClean="0">
                <a:ln w="19050">
                  <a:solidFill>
                    <a:schemeClr val="bg1"/>
                  </a:solidFill>
                </a:ln>
                <a:solidFill>
                  <a:srgbClr val="004800"/>
                </a:solidFill>
                <a:latin typeface="+mn-lt"/>
                <a:cs typeface="Times New Roman" panose="02020603050405020304" pitchFamily="18" charset="0"/>
              </a:rPr>
              <a:t>Larceny of Construction Trailers</a:t>
            </a:r>
          </a:p>
        </p:txBody>
      </p:sp>
      <p:sp>
        <p:nvSpPr>
          <p:cNvPr id="7" name="TextBox 6"/>
          <p:cNvSpPr txBox="1"/>
          <p:nvPr/>
        </p:nvSpPr>
        <p:spPr>
          <a:xfrm>
            <a:off x="245985" y="4128493"/>
            <a:ext cx="8633730" cy="1938992"/>
          </a:xfrm>
          <a:prstGeom prst="rect">
            <a:avLst/>
          </a:prstGeom>
          <a:gradFill>
            <a:gsLst>
              <a:gs pos="0">
                <a:srgbClr val="DFBE9D"/>
              </a:gs>
              <a:gs pos="60500">
                <a:srgbClr val="F3E6D9"/>
              </a:gs>
              <a:gs pos="100000">
                <a:srgbClr val="DFBE9D"/>
              </a:gs>
            </a:gsLst>
            <a:lin ang="5400000" scaled="1"/>
          </a:gradFill>
          <a:ln w="25400">
            <a:solidFill>
              <a:srgbClr val="361B00"/>
            </a:solidFill>
          </a:ln>
        </p:spPr>
        <p:txBody>
          <a:bodyPr wrap="square" rtlCol="0" anchor="ctr">
            <a:spAutoFit/>
          </a:bodyPr>
          <a:lstStyle/>
          <a:p>
            <a:pPr marL="228600" indent="-228600">
              <a:buFont typeface="+mj-lt"/>
              <a:buAutoNum type="arabicPeriod"/>
            </a:pPr>
            <a:r>
              <a:rPr lang="en-US" sz="1200" dirty="0"/>
              <a:t>Between Dec. 14 - 18, a 2016 black Towmaster B-6D flatbed trailer, the property of JC Roman Construction Co, was stolen from where it had been parked on Beacon Hill Drive, Leesburg, in the location where the company </a:t>
            </a:r>
            <a:r>
              <a:rPr lang="en-US" sz="1200" dirty="0" smtClean="0"/>
              <a:t>was </a:t>
            </a:r>
            <a:r>
              <a:rPr lang="en-US" sz="1200" dirty="0"/>
              <a:t>laying wire. </a:t>
            </a:r>
          </a:p>
          <a:p>
            <a:pPr marL="228600" indent="-228600">
              <a:buFont typeface="+mj-lt"/>
              <a:buAutoNum type="arabicPeriod"/>
            </a:pPr>
            <a:endParaRPr lang="en-US" sz="1200" dirty="0" smtClean="0"/>
          </a:p>
          <a:p>
            <a:pPr marL="228600" indent="-228600">
              <a:buFont typeface="+mj-lt"/>
              <a:buAutoNum type="arabicPeriod"/>
            </a:pPr>
            <a:r>
              <a:rPr lang="en-US" sz="1200" dirty="0"/>
              <a:t>Between Dec. 23 - 26, a black </a:t>
            </a:r>
            <a:r>
              <a:rPr lang="en-US" sz="1200" dirty="0" smtClean="0"/>
              <a:t>6’x12’ 2005 </a:t>
            </a:r>
            <a:r>
              <a:rPr lang="en-US" sz="1200" dirty="0"/>
              <a:t>Bri Mar dump trailer, </a:t>
            </a:r>
            <a:r>
              <a:rPr lang="en-US" sz="1200" dirty="0" smtClean="0"/>
              <a:t>bearing </a:t>
            </a:r>
            <a:r>
              <a:rPr lang="en-US" sz="1200" dirty="0"/>
              <a:t>a company sign of COMCRUZ (green lettering on white background), was stolen from where it had been parked on Hawthorn Valley Way, in Round Hill. A locking device to the trailer had been cut off. </a:t>
            </a:r>
          </a:p>
          <a:p>
            <a:pPr marL="228600" indent="-228600">
              <a:buFont typeface="+mj-lt"/>
              <a:buAutoNum type="arabicPeriod"/>
            </a:pPr>
            <a:endParaRPr lang="en-US" sz="1200" dirty="0"/>
          </a:p>
          <a:p>
            <a:pPr marL="228600" indent="-228600">
              <a:buFont typeface="+mj-lt"/>
              <a:buAutoNum type="arabicPeriod"/>
            </a:pPr>
            <a:r>
              <a:rPr lang="en-US" sz="1200" dirty="0" smtClean="0"/>
              <a:t>Between Jan</a:t>
            </a:r>
            <a:r>
              <a:rPr lang="en-US" sz="1200" dirty="0"/>
              <a:t>. 22 </a:t>
            </a:r>
            <a:r>
              <a:rPr lang="en-US" sz="1200" dirty="0" smtClean="0"/>
              <a:t>- 23</a:t>
            </a:r>
            <a:r>
              <a:rPr lang="en-US" sz="1200" dirty="0"/>
              <a:t>, a utility trailer owned by Phillips &amp; Son Drilling, </a:t>
            </a:r>
            <a:r>
              <a:rPr lang="en-US" sz="1200" dirty="0" smtClean="0"/>
              <a:t>Inc., </a:t>
            </a:r>
            <a:r>
              <a:rPr lang="en-US" sz="1200" dirty="0"/>
              <a:t>which had been parked at a construction site near Platinum Drive, Round Hill, was stolen. The trailer is described as a black 19’ Superline utility trailer with a silver aluminum tool box and a spare tire on the </a:t>
            </a:r>
            <a:r>
              <a:rPr lang="en-US" sz="1200" dirty="0" smtClean="0"/>
              <a:t>side.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0210" y="2181996"/>
            <a:ext cx="4321187" cy="1671001"/>
          </a:xfrm>
          <a:prstGeom prst="rect">
            <a:avLst/>
          </a:prstGeom>
          <a:ln w="38100">
            <a:solidFill>
              <a:srgbClr val="361B00"/>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343" t="25384" r="1894" b="12627"/>
          <a:stretch/>
        </p:blipFill>
        <p:spPr>
          <a:xfrm>
            <a:off x="321880" y="2138785"/>
            <a:ext cx="3718855" cy="1714987"/>
          </a:xfrm>
          <a:prstGeom prst="rect">
            <a:avLst/>
          </a:prstGeom>
          <a:ln w="38100">
            <a:solidFill>
              <a:srgbClr val="361B00"/>
            </a:solidFill>
          </a:ln>
        </p:spPr>
      </p:pic>
      <p:sp>
        <p:nvSpPr>
          <p:cNvPr id="9" name="Rectangle 8"/>
          <p:cNvSpPr/>
          <p:nvPr/>
        </p:nvSpPr>
        <p:spPr>
          <a:xfrm rot="20043783">
            <a:off x="2012061" y="3462193"/>
            <a:ext cx="184985" cy="144146"/>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76635" y="3524560"/>
            <a:ext cx="227685" cy="307777"/>
          </a:xfrm>
          <a:prstGeom prst="rect">
            <a:avLst/>
          </a:prstGeom>
          <a:solidFill>
            <a:schemeClr val="bg1"/>
          </a:solidFill>
          <a:ln w="19050">
            <a:solidFill>
              <a:srgbClr val="361B00"/>
            </a:solidFill>
          </a:ln>
        </p:spPr>
        <p:txBody>
          <a:bodyPr wrap="square" lIns="0" tIns="0" rIns="0" bIns="0" rtlCol="0" anchor="ctr" anchorCtr="1">
            <a:spAutoFit/>
          </a:bodyPr>
          <a:lstStyle/>
          <a:p>
            <a:pPr algn="ctr"/>
            <a:r>
              <a:rPr lang="en-US" sz="2000" b="1" dirty="0" smtClean="0">
                <a:solidFill>
                  <a:srgbClr val="3A1D00"/>
                </a:solidFill>
              </a:rPr>
              <a:t>1</a:t>
            </a:r>
          </a:p>
        </p:txBody>
      </p:sp>
      <p:sp>
        <p:nvSpPr>
          <p:cNvPr id="12" name="TextBox 11"/>
          <p:cNvSpPr txBox="1"/>
          <p:nvPr/>
        </p:nvSpPr>
        <p:spPr>
          <a:xfrm>
            <a:off x="4449007" y="3506494"/>
            <a:ext cx="227685" cy="307777"/>
          </a:xfrm>
          <a:prstGeom prst="rect">
            <a:avLst/>
          </a:prstGeom>
          <a:solidFill>
            <a:schemeClr val="bg1"/>
          </a:solidFill>
          <a:ln w="19050">
            <a:solidFill>
              <a:srgbClr val="361B00"/>
            </a:solidFill>
          </a:ln>
        </p:spPr>
        <p:txBody>
          <a:bodyPr wrap="square" lIns="0" tIns="0" rIns="0" bIns="0" rtlCol="0" anchor="ctr" anchorCtr="1">
            <a:spAutoFit/>
          </a:bodyPr>
          <a:lstStyle/>
          <a:p>
            <a:pPr algn="ctr"/>
            <a:r>
              <a:rPr lang="en-US" sz="2000" b="1" dirty="0" smtClean="0">
                <a:solidFill>
                  <a:srgbClr val="3A1D00"/>
                </a:solidFill>
              </a:rPr>
              <a:t>3</a:t>
            </a:r>
          </a:p>
        </p:txBody>
      </p:sp>
      <p:sp>
        <p:nvSpPr>
          <p:cNvPr id="13" name="TextBox 12"/>
          <p:cNvSpPr txBox="1"/>
          <p:nvPr/>
        </p:nvSpPr>
        <p:spPr>
          <a:xfrm>
            <a:off x="3053404" y="3660383"/>
            <a:ext cx="986635" cy="153888"/>
          </a:xfrm>
          <a:prstGeom prst="rect">
            <a:avLst/>
          </a:prstGeom>
          <a:solidFill>
            <a:schemeClr val="bg1"/>
          </a:solidFill>
          <a:ln w="15875">
            <a:solidFill>
              <a:srgbClr val="361B00"/>
            </a:solidFill>
          </a:ln>
        </p:spPr>
        <p:txBody>
          <a:bodyPr wrap="square" lIns="0" tIns="0" rIns="0" bIns="0" rtlCol="0">
            <a:spAutoFit/>
          </a:bodyPr>
          <a:lstStyle/>
          <a:p>
            <a:pPr algn="ctr"/>
            <a:r>
              <a:rPr lang="en-US" sz="1000" b="1" dirty="0" smtClean="0">
                <a:solidFill>
                  <a:srgbClr val="3A1D00"/>
                </a:solidFill>
              </a:rPr>
              <a:t>Actual Trailer</a:t>
            </a:r>
          </a:p>
        </p:txBody>
      </p:sp>
      <p:sp>
        <p:nvSpPr>
          <p:cNvPr id="14" name="TextBox 13"/>
          <p:cNvSpPr txBox="1"/>
          <p:nvPr/>
        </p:nvSpPr>
        <p:spPr>
          <a:xfrm>
            <a:off x="7748668" y="3679031"/>
            <a:ext cx="986635" cy="153888"/>
          </a:xfrm>
          <a:prstGeom prst="rect">
            <a:avLst/>
          </a:prstGeom>
          <a:solidFill>
            <a:schemeClr val="bg1"/>
          </a:solidFill>
          <a:ln w="15875">
            <a:solidFill>
              <a:srgbClr val="361B00"/>
            </a:solidFill>
          </a:ln>
        </p:spPr>
        <p:txBody>
          <a:bodyPr wrap="square" lIns="0" tIns="0" rIns="0" bIns="0" rtlCol="0">
            <a:spAutoFit/>
          </a:bodyPr>
          <a:lstStyle/>
          <a:p>
            <a:pPr algn="ctr"/>
            <a:r>
              <a:rPr lang="en-US" sz="1000" b="1" dirty="0" smtClean="0">
                <a:solidFill>
                  <a:srgbClr val="3A1D00"/>
                </a:solidFill>
              </a:rPr>
              <a:t>Stock Photo</a:t>
            </a:r>
          </a:p>
        </p:txBody>
      </p:sp>
    </p:spTree>
    <p:extLst>
      <p:ext uri="{BB962C8B-B14F-4D97-AF65-F5344CB8AC3E}">
        <p14:creationId xmlns:p14="http://schemas.microsoft.com/office/powerpoint/2010/main" val="546523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215" y="1066800"/>
            <a:ext cx="7847875" cy="5164014"/>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86952" y="89620"/>
            <a:ext cx="7010400" cy="769441"/>
          </a:xfrm>
          <a:prstGeom prst="rect">
            <a:avLst/>
          </a:prstGeom>
          <a:noFill/>
        </p:spPr>
        <p:txBody>
          <a:bodyPr wrap="square" rtlCol="0">
            <a:spAutoFit/>
          </a:bodyPr>
          <a:lstStyle/>
          <a:p>
            <a:pPr algn="ctr"/>
            <a:r>
              <a:rPr lang="en-US" sz="4400" b="1" dirty="0" smtClean="0">
                <a:ln w="19050">
                  <a:solidFill>
                    <a:schemeClr val="bg1"/>
                  </a:solidFill>
                </a:ln>
                <a:solidFill>
                  <a:srgbClr val="004800"/>
                </a:solidFill>
                <a:latin typeface="+mn-lt"/>
                <a:cs typeface="Times New Roman" panose="02020603050405020304" pitchFamily="18" charset="0"/>
              </a:rPr>
              <a:t>LCSO Mission Statement</a:t>
            </a:r>
          </a:p>
        </p:txBody>
      </p:sp>
    </p:spTree>
    <p:extLst>
      <p:ext uri="{BB962C8B-B14F-4D97-AF65-F5344CB8AC3E}">
        <p14:creationId xmlns:p14="http://schemas.microsoft.com/office/powerpoint/2010/main" val="1501665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8515" y="123667"/>
            <a:ext cx="6602866" cy="646331"/>
          </a:xfrm>
          <a:prstGeom prst="rect">
            <a:avLst/>
          </a:prstGeom>
        </p:spPr>
        <p:txBody>
          <a:bodyPr wrap="square">
            <a:spAutoFit/>
          </a:bodyPr>
          <a:lstStyle/>
          <a:p>
            <a:pPr lvl="0" algn="ctr"/>
            <a:r>
              <a:rPr lang="en-US" sz="3600" b="1" dirty="0" smtClean="0">
                <a:ln w="19050">
                  <a:solidFill>
                    <a:schemeClr val="bg1"/>
                  </a:solidFill>
                </a:ln>
                <a:solidFill>
                  <a:srgbClr val="004800"/>
                </a:solidFill>
                <a:latin typeface="+mn-lt"/>
                <a:cs typeface="Times New Roman" panose="02020603050405020304" pitchFamily="18" charset="0"/>
              </a:rPr>
              <a:t>SIGNIFICANT INCIDENTS</a:t>
            </a:r>
          </a:p>
        </p:txBody>
      </p:sp>
      <p:sp>
        <p:nvSpPr>
          <p:cNvPr id="6" name="Rectangle 5"/>
          <p:cNvSpPr/>
          <p:nvPr/>
        </p:nvSpPr>
        <p:spPr>
          <a:xfrm>
            <a:off x="121814" y="947045"/>
            <a:ext cx="3397759" cy="830997"/>
          </a:xfrm>
          <a:prstGeom prst="rect">
            <a:avLst/>
          </a:prstGeom>
          <a:solidFill>
            <a:srgbClr val="F8D7A6"/>
          </a:solidFill>
          <a:ln w="22225">
            <a:solidFill>
              <a:srgbClr val="361B00"/>
            </a:solidFill>
          </a:ln>
        </p:spPr>
        <p:txBody>
          <a:bodyPr wrap="square">
            <a:spAutoFit/>
          </a:bodyPr>
          <a:lstStyle/>
          <a:p>
            <a:pPr lvl="0" algn="ctr"/>
            <a:r>
              <a:rPr lang="en-US" sz="2400" b="1" dirty="0" smtClean="0">
                <a:ln w="19050">
                  <a:solidFill>
                    <a:schemeClr val="bg1"/>
                  </a:solidFill>
                </a:ln>
                <a:solidFill>
                  <a:srgbClr val="004800"/>
                </a:solidFill>
                <a:latin typeface="+mn-lt"/>
                <a:cs typeface="Times New Roman" panose="02020603050405020304" pitchFamily="18" charset="0"/>
              </a:rPr>
              <a:t>Throw Missile at Vehicles</a:t>
            </a:r>
          </a:p>
        </p:txBody>
      </p:sp>
      <p:sp>
        <p:nvSpPr>
          <p:cNvPr id="7" name="TextBox 6"/>
          <p:cNvSpPr txBox="1"/>
          <p:nvPr/>
        </p:nvSpPr>
        <p:spPr>
          <a:xfrm>
            <a:off x="122511" y="1861100"/>
            <a:ext cx="3397062" cy="2677656"/>
          </a:xfrm>
          <a:prstGeom prst="rect">
            <a:avLst/>
          </a:prstGeom>
          <a:gradFill>
            <a:gsLst>
              <a:gs pos="0">
                <a:srgbClr val="DFBE9D"/>
              </a:gs>
              <a:gs pos="60500">
                <a:srgbClr val="F3E6D9"/>
              </a:gs>
              <a:gs pos="100000">
                <a:srgbClr val="DFBE9D"/>
              </a:gs>
            </a:gsLst>
            <a:lin ang="5400000" scaled="1"/>
          </a:gradFill>
          <a:ln w="25400">
            <a:solidFill>
              <a:srgbClr val="361B00"/>
            </a:solidFill>
          </a:ln>
        </p:spPr>
        <p:txBody>
          <a:bodyPr wrap="square" rtlCol="0" anchor="ctr">
            <a:spAutoFit/>
          </a:bodyPr>
          <a:lstStyle/>
          <a:p>
            <a:pPr algn="just"/>
            <a:r>
              <a:rPr lang="en-US" sz="1200" b="1" dirty="0" smtClean="0">
                <a:latin typeface="+mn-lt"/>
                <a:ea typeface="Calibri" panose="020F0502020204030204" pitchFamily="34" charset="0"/>
                <a:cs typeface="Times New Roman" panose="02020603050405020304" pitchFamily="18" charset="0"/>
              </a:rPr>
              <a:t>On Sunday, Dec. 9, 2018, between 10:00 - 10:30 p.m., five separate </a:t>
            </a:r>
            <a:r>
              <a:rPr lang="en-US" sz="1200" dirty="0"/>
              <a:t>complainants reported incidents of large rocks being thrown at their vehicles by a vehicle passing in the opposite direction on Charles Town Pike and Hamilton Station Road, in the areas of Paeonian Springs and Hamilton. One driver was hit by the rock after it broke through his driver’s side window, but did not suffer serious injuries. One of the vehicles was a Loudoun County F &amp; R vehicle, which suffered damage to its emergency equipment. All vehicles suffered broken windows or other types of damage. </a:t>
            </a:r>
            <a:endParaRPr lang="en-US" sz="1200" b="1" dirty="0" smtClean="0">
              <a:latin typeface="+mn-lt"/>
              <a:ea typeface="Calibri" panose="020F0502020204030204" pitchFamily="34" charset="0"/>
              <a:cs typeface="Times New Roman" panose="02020603050405020304" pitchFamily="18" charset="0"/>
            </a:endParaRPr>
          </a:p>
        </p:txBody>
      </p:sp>
      <p:sp>
        <p:nvSpPr>
          <p:cNvPr id="8" name="TextBox 7"/>
          <p:cNvSpPr txBox="1"/>
          <p:nvPr/>
        </p:nvSpPr>
        <p:spPr>
          <a:xfrm>
            <a:off x="121814" y="5226432"/>
            <a:ext cx="3407165" cy="1015663"/>
          </a:xfrm>
          <a:prstGeom prst="rect">
            <a:avLst/>
          </a:prstGeom>
          <a:gradFill>
            <a:gsLst>
              <a:gs pos="0">
                <a:srgbClr val="DFBE9D"/>
              </a:gs>
              <a:gs pos="60500">
                <a:srgbClr val="F3E6D9"/>
              </a:gs>
              <a:gs pos="100000">
                <a:srgbClr val="DFBE9D"/>
              </a:gs>
            </a:gsLst>
            <a:lin ang="5400000" scaled="1"/>
          </a:gradFill>
          <a:ln w="25400">
            <a:solidFill>
              <a:srgbClr val="361B00"/>
            </a:solidFill>
          </a:ln>
        </p:spPr>
        <p:txBody>
          <a:bodyPr wrap="square" rtlCol="0" anchor="ctr">
            <a:spAutoFit/>
          </a:bodyPr>
          <a:lstStyle/>
          <a:p>
            <a:pPr algn="just"/>
            <a:r>
              <a:rPr lang="en-US" sz="1200" b="1" dirty="0" smtClean="0">
                <a:latin typeface="+mn-lt"/>
                <a:ea typeface="Calibri" panose="020F0502020204030204" pitchFamily="34" charset="0"/>
                <a:cs typeface="Times New Roman" panose="02020603050405020304" pitchFamily="18" charset="0"/>
              </a:rPr>
              <a:t>On January 2, </a:t>
            </a:r>
            <a:r>
              <a:rPr lang="en-US" sz="1200" dirty="0" smtClean="0">
                <a:latin typeface="+mn-lt"/>
                <a:ea typeface="Calibri" panose="020F0502020204030204" pitchFamily="34" charset="0"/>
                <a:cs typeface="Times New Roman" panose="02020603050405020304" pitchFamily="18" charset="0"/>
              </a:rPr>
              <a:t>tailgates were removed during the daytime hours from two 2012 F-250 Ford pickup trucks which had been parked at the Harmony Commuter lot on E Colonial Highway, Hamilton. </a:t>
            </a:r>
            <a:endParaRPr lang="en-US" sz="1200" b="1" dirty="0" smtClean="0">
              <a:latin typeface="+mn-lt"/>
              <a:ea typeface="Calibri" panose="020F0502020204030204" pitchFamily="34" charset="0"/>
              <a:cs typeface="Times New Roman" panose="02020603050405020304" pitchFamily="18" charset="0"/>
            </a:endParaRPr>
          </a:p>
        </p:txBody>
      </p:sp>
      <p:sp>
        <p:nvSpPr>
          <p:cNvPr id="9" name="Rectangle 8"/>
          <p:cNvSpPr/>
          <p:nvPr/>
        </p:nvSpPr>
        <p:spPr>
          <a:xfrm>
            <a:off x="181536" y="4621814"/>
            <a:ext cx="3278314" cy="461665"/>
          </a:xfrm>
          <a:prstGeom prst="rect">
            <a:avLst/>
          </a:prstGeom>
          <a:solidFill>
            <a:srgbClr val="F8D7A6"/>
          </a:solidFill>
          <a:ln w="22225">
            <a:solidFill>
              <a:srgbClr val="361B00"/>
            </a:solidFill>
          </a:ln>
        </p:spPr>
        <p:txBody>
          <a:bodyPr wrap="square">
            <a:spAutoFit/>
          </a:bodyPr>
          <a:lstStyle/>
          <a:p>
            <a:pPr lvl="0" algn="ctr"/>
            <a:r>
              <a:rPr lang="en-US" sz="2400" b="1" dirty="0" smtClean="0">
                <a:ln w="19050">
                  <a:solidFill>
                    <a:schemeClr val="bg1"/>
                  </a:solidFill>
                </a:ln>
                <a:solidFill>
                  <a:srgbClr val="004800"/>
                </a:solidFill>
                <a:latin typeface="+mn-lt"/>
                <a:cs typeface="Times New Roman" panose="02020603050405020304" pitchFamily="18" charset="0"/>
              </a:rPr>
              <a:t>Tailgate Larcenies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479" t="17908" r="6841" b="36719"/>
          <a:stretch/>
        </p:blipFill>
        <p:spPr>
          <a:xfrm>
            <a:off x="3863605" y="1986995"/>
            <a:ext cx="5153454" cy="2200955"/>
          </a:xfrm>
          <a:prstGeom prst="rect">
            <a:avLst/>
          </a:prstGeom>
          <a:ln w="38100">
            <a:solidFill>
              <a:srgbClr val="361B00"/>
            </a:solidFill>
          </a:ln>
        </p:spPr>
      </p:pic>
      <p:sp>
        <p:nvSpPr>
          <p:cNvPr id="10" name="TextBox 9"/>
          <p:cNvSpPr txBox="1"/>
          <p:nvPr/>
        </p:nvSpPr>
        <p:spPr>
          <a:xfrm>
            <a:off x="4400391" y="4415635"/>
            <a:ext cx="4000138" cy="1200329"/>
          </a:xfrm>
          <a:prstGeom prst="rect">
            <a:avLst/>
          </a:prstGeom>
          <a:gradFill>
            <a:gsLst>
              <a:gs pos="0">
                <a:srgbClr val="DFBE9D"/>
              </a:gs>
              <a:gs pos="60500">
                <a:srgbClr val="F3E6D9"/>
              </a:gs>
              <a:gs pos="100000">
                <a:srgbClr val="DFBE9D"/>
              </a:gs>
            </a:gsLst>
            <a:lin ang="5400000" scaled="1"/>
          </a:gradFill>
          <a:ln w="25400">
            <a:solidFill>
              <a:srgbClr val="361B00"/>
            </a:solidFill>
          </a:ln>
        </p:spPr>
        <p:txBody>
          <a:bodyPr wrap="square" rtlCol="0" anchor="ctr">
            <a:spAutoFit/>
          </a:bodyPr>
          <a:lstStyle/>
          <a:p>
            <a:pPr algn="just"/>
            <a:r>
              <a:rPr lang="en-US" sz="1200" b="1" dirty="0" smtClean="0">
                <a:latin typeface="+mn-lt"/>
                <a:ea typeface="Calibri" panose="020F0502020204030204" pitchFamily="34" charset="0"/>
                <a:cs typeface="Times New Roman" panose="02020603050405020304" pitchFamily="18" charset="0"/>
              </a:rPr>
              <a:t>ARREST. Robert REED, of Martinsburg, WV, was arrested for multiple misdemeanor charges of trash dumping stemming from approximately 30 incidents between September 3 and December 6, 2018. REED confessed to throwing his discarded beer bottles onto driveways along Ashbury Church Road.</a:t>
            </a:r>
          </a:p>
        </p:txBody>
      </p:sp>
      <p:sp>
        <p:nvSpPr>
          <p:cNvPr id="11" name="Rectangle 10"/>
          <p:cNvSpPr/>
          <p:nvPr/>
        </p:nvSpPr>
        <p:spPr>
          <a:xfrm>
            <a:off x="4799685" y="1083072"/>
            <a:ext cx="3339380" cy="461665"/>
          </a:xfrm>
          <a:prstGeom prst="rect">
            <a:avLst/>
          </a:prstGeom>
          <a:solidFill>
            <a:srgbClr val="F8D7A6"/>
          </a:solidFill>
          <a:ln w="22225">
            <a:solidFill>
              <a:srgbClr val="361B00"/>
            </a:solidFill>
          </a:ln>
        </p:spPr>
        <p:txBody>
          <a:bodyPr wrap="square">
            <a:spAutoFit/>
          </a:bodyPr>
          <a:lstStyle/>
          <a:p>
            <a:pPr lvl="0" algn="ctr"/>
            <a:r>
              <a:rPr lang="en-US" sz="2400" b="1" dirty="0" smtClean="0">
                <a:ln w="19050">
                  <a:solidFill>
                    <a:schemeClr val="bg1"/>
                  </a:solidFill>
                </a:ln>
                <a:solidFill>
                  <a:srgbClr val="004800"/>
                </a:solidFill>
                <a:latin typeface="+mn-lt"/>
                <a:cs typeface="Times New Roman" panose="02020603050405020304" pitchFamily="18" charset="0"/>
              </a:rPr>
              <a:t>Trash Dumping</a:t>
            </a:r>
          </a:p>
        </p:txBody>
      </p:sp>
      <p:cxnSp>
        <p:nvCxnSpPr>
          <p:cNvPr id="13" name="Straight Connector 12"/>
          <p:cNvCxnSpPr/>
          <p:nvPr/>
        </p:nvCxnSpPr>
        <p:spPr>
          <a:xfrm flipH="1">
            <a:off x="3690149" y="829893"/>
            <a:ext cx="1" cy="5559012"/>
          </a:xfrm>
          <a:prstGeom prst="line">
            <a:avLst/>
          </a:prstGeom>
          <a:ln w="57150">
            <a:solidFill>
              <a:srgbClr val="0048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482740" y="2442365"/>
            <a:ext cx="455370" cy="45537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8518540" y="2670050"/>
            <a:ext cx="227685" cy="7589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8198587" y="2312733"/>
            <a:ext cx="455370" cy="39526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Curved Connector 24"/>
          <p:cNvCxnSpPr>
            <a:stCxn id="20" idx="7"/>
            <a:endCxn id="21" idx="2"/>
          </p:cNvCxnSpPr>
          <p:nvPr/>
        </p:nvCxnSpPr>
        <p:spPr>
          <a:xfrm rot="16200000" flipH="1">
            <a:off x="7034348" y="1346126"/>
            <a:ext cx="1313" cy="2327164"/>
          </a:xfrm>
          <a:prstGeom prst="curvedConnector4">
            <a:avLst>
              <a:gd name="adj1" fmla="val -17410510"/>
              <a:gd name="adj2" fmla="val 51433"/>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534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8515" y="123667"/>
            <a:ext cx="6602866" cy="646331"/>
          </a:xfrm>
          <a:prstGeom prst="rect">
            <a:avLst/>
          </a:prstGeom>
        </p:spPr>
        <p:txBody>
          <a:bodyPr wrap="square">
            <a:spAutoFit/>
          </a:bodyPr>
          <a:lstStyle/>
          <a:p>
            <a:pPr lvl="0" algn="ctr"/>
            <a:r>
              <a:rPr lang="en-US" sz="3600" b="1" dirty="0" smtClean="0">
                <a:ln w="19050">
                  <a:solidFill>
                    <a:schemeClr val="bg1"/>
                  </a:solidFill>
                </a:ln>
                <a:solidFill>
                  <a:srgbClr val="004800"/>
                </a:solidFill>
                <a:latin typeface="+mn-lt"/>
                <a:cs typeface="Times New Roman" panose="02020603050405020304" pitchFamily="18" charset="0"/>
              </a:rPr>
              <a:t>SIGNIFICANT INCIDENTS</a:t>
            </a:r>
          </a:p>
        </p:txBody>
      </p:sp>
      <p:sp>
        <p:nvSpPr>
          <p:cNvPr id="6" name="Rectangle 5"/>
          <p:cNvSpPr/>
          <p:nvPr/>
        </p:nvSpPr>
        <p:spPr>
          <a:xfrm>
            <a:off x="777250" y="933207"/>
            <a:ext cx="7589500" cy="523220"/>
          </a:xfrm>
          <a:prstGeom prst="rect">
            <a:avLst/>
          </a:prstGeom>
          <a:solidFill>
            <a:srgbClr val="F8D7A6"/>
          </a:solidFill>
          <a:ln w="22225">
            <a:solidFill>
              <a:srgbClr val="361B00"/>
            </a:solidFill>
          </a:ln>
        </p:spPr>
        <p:txBody>
          <a:bodyPr wrap="square">
            <a:spAutoFit/>
          </a:bodyPr>
          <a:lstStyle/>
          <a:p>
            <a:pPr lvl="0" algn="ctr"/>
            <a:r>
              <a:rPr lang="en-US" sz="2800" b="1" dirty="0" smtClean="0">
                <a:ln w="19050">
                  <a:solidFill>
                    <a:schemeClr val="bg1"/>
                  </a:solidFill>
                </a:ln>
                <a:solidFill>
                  <a:srgbClr val="004800"/>
                </a:solidFill>
                <a:latin typeface="+mn-lt"/>
                <a:cs typeface="Times New Roman" panose="02020603050405020304" pitchFamily="18" charset="0"/>
              </a:rPr>
              <a:t>VANDALISM – Destruction of Mailboxes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574" t="28176" r="10026"/>
          <a:stretch/>
        </p:blipFill>
        <p:spPr>
          <a:xfrm>
            <a:off x="245985" y="4415635"/>
            <a:ext cx="2974455" cy="1876224"/>
          </a:xfrm>
          <a:prstGeom prst="rect">
            <a:avLst/>
          </a:prstGeom>
          <a:ln w="25400">
            <a:solidFill>
              <a:srgbClr val="3A1D00"/>
            </a:solidFill>
          </a:ln>
        </p:spPr>
      </p:pic>
      <p:sp>
        <p:nvSpPr>
          <p:cNvPr id="7" name="TextBox 6"/>
          <p:cNvSpPr txBox="1"/>
          <p:nvPr/>
        </p:nvSpPr>
        <p:spPr>
          <a:xfrm>
            <a:off x="3220440" y="1675211"/>
            <a:ext cx="5768019" cy="4616648"/>
          </a:xfrm>
          <a:prstGeom prst="rect">
            <a:avLst/>
          </a:prstGeom>
          <a:gradFill>
            <a:gsLst>
              <a:gs pos="0">
                <a:srgbClr val="DFBE9D"/>
              </a:gs>
              <a:gs pos="60500">
                <a:srgbClr val="F3E6D9"/>
              </a:gs>
              <a:gs pos="100000">
                <a:srgbClr val="DFBE9D"/>
              </a:gs>
            </a:gsLst>
            <a:lin ang="5400000" scaled="1"/>
          </a:gradFill>
          <a:ln w="25400">
            <a:solidFill>
              <a:srgbClr val="361B00"/>
            </a:solidFill>
          </a:ln>
        </p:spPr>
        <p:txBody>
          <a:bodyPr wrap="square" rtlCol="0" anchor="ctr">
            <a:spAutoFit/>
          </a:bodyPr>
          <a:lstStyle/>
          <a:p>
            <a:pPr algn="just"/>
            <a:r>
              <a:rPr lang="en-US" sz="1200" b="1" u="sng" dirty="0" smtClean="0">
                <a:solidFill>
                  <a:srgbClr val="006C00"/>
                </a:solidFill>
                <a:latin typeface="+mn-lt"/>
                <a:ea typeface="Calibri" panose="020F0502020204030204" pitchFamily="34" charset="0"/>
                <a:cs typeface="Times New Roman" panose="02020603050405020304" pitchFamily="18" charset="0"/>
              </a:rPr>
              <a:t>December 1:</a:t>
            </a:r>
            <a:r>
              <a:rPr lang="en-US" sz="1200" b="1" dirty="0" smtClean="0">
                <a:solidFill>
                  <a:srgbClr val="006C00"/>
                </a:solidFill>
                <a:latin typeface="+mn-lt"/>
                <a:ea typeface="Calibri" panose="020F0502020204030204" pitchFamily="34" charset="0"/>
                <a:cs typeface="Times New Roman" panose="02020603050405020304" pitchFamily="18" charset="0"/>
              </a:rPr>
              <a:t> </a:t>
            </a:r>
            <a:r>
              <a:rPr lang="en-US" sz="1200" b="1" dirty="0" smtClean="0">
                <a:latin typeface="+mn-lt"/>
                <a:ea typeface="Calibri" panose="020F0502020204030204" pitchFamily="34" charset="0"/>
                <a:cs typeface="Times New Roman" panose="02020603050405020304" pitchFamily="18" charset="0"/>
              </a:rPr>
              <a:t>A resident on Yellow Schoolhouse Road reported their mailbox had been smashed in the early morning hours. </a:t>
            </a:r>
          </a:p>
          <a:p>
            <a:pPr algn="just"/>
            <a:endParaRPr lang="en-US" sz="500" b="1" u="sng" dirty="0">
              <a:latin typeface="+mn-lt"/>
              <a:ea typeface="Calibri" panose="020F0502020204030204" pitchFamily="34" charset="0"/>
              <a:cs typeface="Times New Roman" panose="02020603050405020304" pitchFamily="18" charset="0"/>
            </a:endParaRPr>
          </a:p>
          <a:p>
            <a:pPr algn="just"/>
            <a:r>
              <a:rPr lang="en-US" sz="1200" b="1" u="sng" dirty="0" smtClean="0">
                <a:solidFill>
                  <a:srgbClr val="006C00"/>
                </a:solidFill>
                <a:latin typeface="+mn-lt"/>
                <a:ea typeface="Calibri" panose="020F0502020204030204" pitchFamily="34" charset="0"/>
                <a:cs typeface="Times New Roman" panose="02020603050405020304" pitchFamily="18" charset="0"/>
              </a:rPr>
              <a:t>December 7 - 8:</a:t>
            </a:r>
            <a:r>
              <a:rPr lang="en-US" sz="1200" b="1" dirty="0" smtClean="0">
                <a:solidFill>
                  <a:srgbClr val="006C00"/>
                </a:solidFill>
                <a:latin typeface="+mn-lt"/>
                <a:ea typeface="Calibri" panose="020F0502020204030204" pitchFamily="34" charset="0"/>
                <a:cs typeface="Times New Roman" panose="02020603050405020304" pitchFamily="18" charset="0"/>
              </a:rPr>
              <a:t> </a:t>
            </a:r>
            <a:r>
              <a:rPr lang="en-US" sz="1200" b="1" dirty="0" smtClean="0">
                <a:latin typeface="+mn-lt"/>
                <a:ea typeface="Calibri" panose="020F0502020204030204" pitchFamily="34" charset="0"/>
                <a:cs typeface="Times New Roman" panose="02020603050405020304" pitchFamily="18" charset="0"/>
              </a:rPr>
              <a:t>One resident on Canby Road reported their mailbox had been destroyed overnight. During the same time frame, three sign posts at the corner of Ketoctin Church Rd &amp; Osburn Road appeared to have been knocked down by a vehicle driving over them. </a:t>
            </a:r>
          </a:p>
          <a:p>
            <a:pPr algn="just"/>
            <a:endParaRPr lang="en-US" sz="500" b="1" dirty="0" smtClean="0">
              <a:latin typeface="+mn-lt"/>
              <a:ea typeface="Calibri" panose="020F0502020204030204" pitchFamily="34" charset="0"/>
              <a:cs typeface="Times New Roman" panose="02020603050405020304" pitchFamily="18" charset="0"/>
            </a:endParaRPr>
          </a:p>
          <a:p>
            <a:pPr algn="just"/>
            <a:r>
              <a:rPr lang="en-US" sz="1200" b="1" u="sng" dirty="0" smtClean="0">
                <a:solidFill>
                  <a:srgbClr val="006C00"/>
                </a:solidFill>
                <a:latin typeface="+mn-lt"/>
                <a:ea typeface="Calibri" panose="020F0502020204030204" pitchFamily="34" charset="0"/>
                <a:cs typeface="Times New Roman" panose="02020603050405020304" pitchFamily="18" charset="0"/>
              </a:rPr>
              <a:t>December 15 – 16</a:t>
            </a:r>
            <a:r>
              <a:rPr lang="en-US" sz="1200" b="1" dirty="0" smtClean="0">
                <a:solidFill>
                  <a:srgbClr val="006C00"/>
                </a:solidFill>
                <a:latin typeface="+mn-lt"/>
                <a:ea typeface="Calibri" panose="020F0502020204030204" pitchFamily="34" charset="0"/>
                <a:cs typeface="Times New Roman" panose="02020603050405020304" pitchFamily="18" charset="0"/>
              </a:rPr>
              <a:t>: </a:t>
            </a:r>
            <a:r>
              <a:rPr lang="en-US" sz="1200" b="1" dirty="0" smtClean="0">
                <a:latin typeface="+mn-lt"/>
                <a:ea typeface="Calibri" panose="020F0502020204030204" pitchFamily="34" charset="0"/>
                <a:cs typeface="Times New Roman" panose="02020603050405020304" pitchFamily="18" charset="0"/>
              </a:rPr>
              <a:t>Twenty-two Hamilton residents reported the destruction of their mailboxes which had occurred during the overnight hours. Mail and packages had also been removed from the mailboxes. In some instances, the contents were discarded along the roadway, and in others, contents were stolen.</a:t>
            </a:r>
          </a:p>
          <a:p>
            <a:pPr algn="just"/>
            <a:endParaRPr lang="en-US" sz="500" b="1" dirty="0" smtClean="0">
              <a:latin typeface="+mn-lt"/>
              <a:ea typeface="Calibri" panose="020F0502020204030204" pitchFamily="34" charset="0"/>
              <a:cs typeface="Times New Roman" panose="02020603050405020304" pitchFamily="18" charset="0"/>
            </a:endParaRPr>
          </a:p>
          <a:p>
            <a:pPr algn="just"/>
            <a:r>
              <a:rPr lang="en-US" sz="1200" b="1" u="sng" dirty="0" smtClean="0">
                <a:solidFill>
                  <a:srgbClr val="006C00"/>
                </a:solidFill>
                <a:latin typeface="+mn-lt"/>
                <a:ea typeface="Calibri" panose="020F0502020204030204" pitchFamily="34" charset="0"/>
                <a:cs typeface="Times New Roman" panose="02020603050405020304" pitchFamily="18" charset="0"/>
              </a:rPr>
              <a:t>December 21 – 22</a:t>
            </a:r>
            <a:r>
              <a:rPr lang="en-US" sz="1200" b="1" dirty="0" smtClean="0">
                <a:latin typeface="+mn-lt"/>
                <a:ea typeface="Calibri" panose="020F0502020204030204" pitchFamily="34" charset="0"/>
                <a:cs typeface="Times New Roman" panose="02020603050405020304" pitchFamily="18" charset="0"/>
              </a:rPr>
              <a:t>: Multiple residents of the Hamilton and Purcellville areas reported their mailboxes had been damaged during the overnight hours. Many more were reported on social media which were not reported to LCSO.</a:t>
            </a:r>
            <a:endParaRPr lang="en-US" sz="1200" b="1" dirty="0">
              <a:latin typeface="+mn-lt"/>
              <a:ea typeface="Calibri" panose="020F0502020204030204" pitchFamily="34" charset="0"/>
              <a:cs typeface="Times New Roman" panose="02020603050405020304" pitchFamily="18" charset="0"/>
            </a:endParaRPr>
          </a:p>
          <a:p>
            <a:pPr algn="just"/>
            <a:endParaRPr lang="en-US" sz="500" b="1" dirty="0" smtClean="0">
              <a:latin typeface="+mn-lt"/>
              <a:ea typeface="Calibri" panose="020F0502020204030204" pitchFamily="34" charset="0"/>
              <a:cs typeface="Times New Roman" panose="02020603050405020304" pitchFamily="18" charset="0"/>
            </a:endParaRPr>
          </a:p>
          <a:p>
            <a:pPr algn="just"/>
            <a:r>
              <a:rPr lang="en-US" sz="1200" b="1" u="sng" dirty="0" smtClean="0">
                <a:solidFill>
                  <a:srgbClr val="006C00"/>
                </a:solidFill>
                <a:latin typeface="+mn-lt"/>
                <a:ea typeface="Calibri" panose="020F0502020204030204" pitchFamily="34" charset="0"/>
                <a:cs typeface="Times New Roman" panose="02020603050405020304" pitchFamily="18" charset="0"/>
              </a:rPr>
              <a:t>December 22 – 23</a:t>
            </a:r>
            <a:r>
              <a:rPr lang="en-US" sz="1200" b="1" dirty="0" smtClean="0">
                <a:solidFill>
                  <a:srgbClr val="006C00"/>
                </a:solidFill>
                <a:latin typeface="+mn-lt"/>
                <a:ea typeface="Calibri" panose="020F0502020204030204" pitchFamily="34" charset="0"/>
                <a:cs typeface="Times New Roman" panose="02020603050405020304" pitchFamily="18" charset="0"/>
              </a:rPr>
              <a:t>: </a:t>
            </a:r>
            <a:r>
              <a:rPr lang="en-US" sz="1200" b="1" dirty="0" smtClean="0">
                <a:latin typeface="+mn-lt"/>
                <a:ea typeface="Calibri" panose="020F0502020204030204" pitchFamily="34" charset="0"/>
                <a:cs typeface="Times New Roman" panose="02020603050405020304" pitchFamily="18" charset="0"/>
              </a:rPr>
              <a:t>Multiple residents of Waterford reported their mailboxes had been damaged during the overnight hours. </a:t>
            </a:r>
          </a:p>
          <a:p>
            <a:pPr algn="just"/>
            <a:endParaRPr lang="en-US" sz="500" b="1" dirty="0">
              <a:latin typeface="+mn-lt"/>
              <a:ea typeface="Calibri" panose="020F0502020204030204" pitchFamily="34" charset="0"/>
              <a:cs typeface="Times New Roman" panose="02020603050405020304" pitchFamily="18" charset="0"/>
            </a:endParaRPr>
          </a:p>
          <a:p>
            <a:pPr algn="just"/>
            <a:r>
              <a:rPr lang="en-US" sz="1200" b="1" u="sng" dirty="0" smtClean="0">
                <a:solidFill>
                  <a:srgbClr val="006C00"/>
                </a:solidFill>
                <a:latin typeface="+mn-lt"/>
                <a:ea typeface="Calibri" panose="020F0502020204030204" pitchFamily="34" charset="0"/>
                <a:cs typeface="Times New Roman" panose="02020603050405020304" pitchFamily="18" charset="0"/>
              </a:rPr>
              <a:t>December 24 – 25</a:t>
            </a:r>
            <a:r>
              <a:rPr lang="en-US" sz="1200" b="1" dirty="0" smtClean="0">
                <a:solidFill>
                  <a:srgbClr val="006C00"/>
                </a:solidFill>
                <a:latin typeface="+mn-lt"/>
                <a:ea typeface="Calibri" panose="020F0502020204030204" pitchFamily="34" charset="0"/>
                <a:cs typeface="Times New Roman" panose="02020603050405020304" pitchFamily="18" charset="0"/>
              </a:rPr>
              <a:t>: </a:t>
            </a:r>
            <a:r>
              <a:rPr lang="en-US" sz="1200" b="1" dirty="0" smtClean="0">
                <a:latin typeface="+mn-lt"/>
                <a:ea typeface="Calibri" panose="020F0502020204030204" pitchFamily="34" charset="0"/>
                <a:cs typeface="Times New Roman" panose="02020603050405020304" pitchFamily="18" charset="0"/>
              </a:rPr>
              <a:t>Multiple residents of Bluemont, Purcellville, and Round Hill reported their mailboxes, driveway lamps, and a custom business sign had been destroyed during the overnight hours. Many more were observed in other areas by LCSO personnel, which had not been reported.  </a:t>
            </a:r>
          </a:p>
          <a:p>
            <a:pPr algn="just"/>
            <a:endParaRPr lang="en-US" sz="500" b="1" dirty="0">
              <a:latin typeface="+mn-lt"/>
              <a:ea typeface="Calibri" panose="020F0502020204030204" pitchFamily="34" charset="0"/>
              <a:cs typeface="Times New Roman" panose="02020603050405020304" pitchFamily="18" charset="0"/>
            </a:endParaRPr>
          </a:p>
          <a:p>
            <a:pPr algn="just"/>
            <a:r>
              <a:rPr lang="en-US" sz="1200" b="1" dirty="0" smtClean="0">
                <a:latin typeface="+mn-lt"/>
                <a:ea typeface="Calibri" panose="020F0502020204030204" pitchFamily="34" charset="0"/>
                <a:cs typeface="Times New Roman" panose="02020603050405020304" pitchFamily="18" charset="0"/>
              </a:rPr>
              <a:t>*** This is in addition to 30+ mailbox incidents reported in October, and 12 in November (involving mailboxes and driveway lamps).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014" t="15693" r="7209" b="2413"/>
          <a:stretch/>
        </p:blipFill>
        <p:spPr>
          <a:xfrm>
            <a:off x="853145" y="1911100"/>
            <a:ext cx="1588284" cy="2350660"/>
          </a:xfrm>
          <a:prstGeom prst="rect">
            <a:avLst/>
          </a:prstGeom>
          <a:ln w="25400">
            <a:solidFill>
              <a:srgbClr val="3A1D00"/>
            </a:solidFill>
          </a:ln>
        </p:spPr>
      </p:pic>
    </p:spTree>
    <p:extLst>
      <p:ext uri="{BB962C8B-B14F-4D97-AF65-F5344CB8AC3E}">
        <p14:creationId xmlns:p14="http://schemas.microsoft.com/office/powerpoint/2010/main" val="419775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8515" y="123667"/>
            <a:ext cx="6602866" cy="646331"/>
          </a:xfrm>
          <a:prstGeom prst="rect">
            <a:avLst/>
          </a:prstGeom>
        </p:spPr>
        <p:txBody>
          <a:bodyPr wrap="square">
            <a:spAutoFit/>
          </a:bodyPr>
          <a:lstStyle/>
          <a:p>
            <a:pPr lvl="0" algn="ctr"/>
            <a:r>
              <a:rPr lang="en-US" sz="3600" b="1" dirty="0" smtClean="0">
                <a:ln w="19050">
                  <a:solidFill>
                    <a:schemeClr val="bg1"/>
                  </a:solidFill>
                </a:ln>
                <a:solidFill>
                  <a:srgbClr val="004800"/>
                </a:solidFill>
                <a:latin typeface="+mn-lt"/>
                <a:cs typeface="Times New Roman" panose="02020603050405020304" pitchFamily="18" charset="0"/>
              </a:rPr>
              <a:t>SIGNIFICANT INCIDENTS</a:t>
            </a:r>
          </a:p>
        </p:txBody>
      </p:sp>
      <p:sp>
        <p:nvSpPr>
          <p:cNvPr id="6" name="Rectangle 5"/>
          <p:cNvSpPr/>
          <p:nvPr/>
        </p:nvSpPr>
        <p:spPr>
          <a:xfrm>
            <a:off x="815198" y="1099402"/>
            <a:ext cx="7589500" cy="553998"/>
          </a:xfrm>
          <a:prstGeom prst="rect">
            <a:avLst/>
          </a:prstGeom>
          <a:solidFill>
            <a:srgbClr val="F8D7A6"/>
          </a:solidFill>
          <a:ln w="22225">
            <a:solidFill>
              <a:srgbClr val="361B00"/>
            </a:solidFill>
          </a:ln>
        </p:spPr>
        <p:txBody>
          <a:bodyPr wrap="square">
            <a:spAutoFit/>
          </a:bodyPr>
          <a:lstStyle/>
          <a:p>
            <a:pPr lvl="0" algn="ctr"/>
            <a:r>
              <a:rPr lang="en-US" sz="3000" b="1" dirty="0" smtClean="0">
                <a:ln w="19050">
                  <a:solidFill>
                    <a:schemeClr val="bg1"/>
                  </a:solidFill>
                </a:ln>
                <a:solidFill>
                  <a:srgbClr val="004800"/>
                </a:solidFill>
                <a:latin typeface="+mn-lt"/>
                <a:cs typeface="Times New Roman" panose="02020603050405020304" pitchFamily="18" charset="0"/>
              </a:rPr>
              <a:t>VANDALISM – Destruction of Mailboxes</a:t>
            </a:r>
          </a:p>
        </p:txBody>
      </p:sp>
      <p:pic>
        <p:nvPicPr>
          <p:cNvPr id="8" name="SO180023580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2620" y="1835205"/>
            <a:ext cx="6389168" cy="3599531"/>
          </a:xfrm>
          <a:prstGeom prst="rect">
            <a:avLst/>
          </a:prstGeom>
        </p:spPr>
      </p:pic>
      <p:sp>
        <p:nvSpPr>
          <p:cNvPr id="3" name="TextBox 2"/>
          <p:cNvSpPr txBox="1"/>
          <p:nvPr/>
        </p:nvSpPr>
        <p:spPr>
          <a:xfrm>
            <a:off x="245985" y="5933535"/>
            <a:ext cx="8500240" cy="400110"/>
          </a:xfrm>
          <a:prstGeom prst="rect">
            <a:avLst/>
          </a:prstGeom>
          <a:noFill/>
        </p:spPr>
        <p:txBody>
          <a:bodyPr wrap="square" rtlCol="0">
            <a:spAutoFit/>
          </a:bodyPr>
          <a:lstStyle/>
          <a:p>
            <a:pPr algn="ctr"/>
            <a:r>
              <a:rPr lang="en-US" sz="2000" b="1" dirty="0" smtClean="0">
                <a:solidFill>
                  <a:srgbClr val="3A1D00"/>
                </a:solidFill>
              </a:rPr>
              <a:t>Ring doorbell video: Hamilton – December 16, 2018 – 2:17 a.m. </a:t>
            </a:r>
          </a:p>
        </p:txBody>
      </p:sp>
    </p:spTree>
    <p:extLst>
      <p:ext uri="{BB962C8B-B14F-4D97-AF65-F5344CB8AC3E}">
        <p14:creationId xmlns:p14="http://schemas.microsoft.com/office/powerpoint/2010/main" val="552559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2000"/>
                    </a14:imgEffect>
                  </a14:imgLayer>
                </a14:imgProps>
              </a:ext>
              <a:ext uri="{28A0092B-C50C-407E-A947-70E740481C1C}">
                <a14:useLocalDpi xmlns:a14="http://schemas.microsoft.com/office/drawing/2010/main" val="0"/>
              </a:ext>
            </a:extLst>
          </a:blip>
          <a:stretch>
            <a:fillRect/>
          </a:stretch>
        </p:blipFill>
        <p:spPr>
          <a:xfrm>
            <a:off x="359253" y="2157046"/>
            <a:ext cx="8802332" cy="4665785"/>
          </a:xfrm>
          <a:prstGeom prst="rect">
            <a:avLst/>
          </a:prstGeom>
          <a:effectLst>
            <a:softEdge rad="635000"/>
          </a:effectLst>
        </p:spPr>
      </p:pic>
      <p:sp>
        <p:nvSpPr>
          <p:cNvPr id="2" name="TextBox 1"/>
          <p:cNvSpPr txBox="1"/>
          <p:nvPr/>
        </p:nvSpPr>
        <p:spPr>
          <a:xfrm>
            <a:off x="4092920" y="914400"/>
            <a:ext cx="4004494" cy="1631216"/>
          </a:xfrm>
          <a:prstGeom prst="rect">
            <a:avLst/>
          </a:prstGeom>
          <a:noFill/>
        </p:spPr>
        <p:txBody>
          <a:bodyPr wrap="none" rtlCol="0">
            <a:spAutoFit/>
          </a:bodyPr>
          <a:lstStyle/>
          <a:p>
            <a:pPr marL="0" marR="0" algn="ctr">
              <a:spcBef>
                <a:spcPts val="0"/>
              </a:spcBef>
              <a:spcAft>
                <a:spcPts val="0"/>
              </a:spcAft>
            </a:pPr>
            <a:r>
              <a:rPr lang="en-US" sz="4000" b="1" dirty="0" smtClean="0">
                <a:ln>
                  <a:solidFill>
                    <a:schemeClr val="bg1"/>
                  </a:solidFill>
                </a:ln>
                <a:solidFill>
                  <a:srgbClr val="006600"/>
                </a:solidFill>
                <a:latin typeface="Arial Rounded MT Bold" panose="020F0704030504030204" pitchFamily="34" charset="0"/>
                <a:ea typeface="Calibri"/>
                <a:cs typeface="Times New Roman"/>
              </a:rPr>
              <a:t>MARK DILUIGI</a:t>
            </a:r>
          </a:p>
          <a:p>
            <a:pPr marL="0" marR="0" algn="ctr">
              <a:spcBef>
                <a:spcPts val="0"/>
              </a:spcBef>
              <a:spcAft>
                <a:spcPts val="0"/>
              </a:spcAft>
            </a:pPr>
            <a:r>
              <a:rPr lang="en-US" sz="2000" b="1" dirty="0">
                <a:ln>
                  <a:solidFill>
                    <a:schemeClr val="bg1"/>
                  </a:solidFill>
                </a:ln>
                <a:solidFill>
                  <a:srgbClr val="006600"/>
                </a:solidFill>
                <a:latin typeface="Arial Rounded MT Bold" panose="020F0704030504030204" pitchFamily="34" charset="0"/>
                <a:ea typeface="Calibri"/>
                <a:cs typeface="Times New Roman"/>
              </a:rPr>
              <a:t>a</a:t>
            </a:r>
            <a:r>
              <a:rPr lang="en-US" sz="2000" b="1" dirty="0" smtClean="0">
                <a:ln>
                  <a:solidFill>
                    <a:schemeClr val="bg1"/>
                  </a:solidFill>
                </a:ln>
                <a:solidFill>
                  <a:srgbClr val="006600"/>
                </a:solidFill>
                <a:latin typeface="Arial Rounded MT Bold" panose="020F0704030504030204" pitchFamily="34" charset="0"/>
                <a:ea typeface="Calibri"/>
                <a:cs typeface="Times New Roman"/>
              </a:rPr>
              <a:t>nd</a:t>
            </a:r>
          </a:p>
          <a:p>
            <a:pPr marL="0" marR="0" algn="ctr">
              <a:spcBef>
                <a:spcPts val="0"/>
              </a:spcBef>
              <a:spcAft>
                <a:spcPts val="0"/>
              </a:spcAft>
            </a:pPr>
            <a:r>
              <a:rPr lang="en-US" sz="4000" b="1" dirty="0" smtClean="0">
                <a:ln>
                  <a:solidFill>
                    <a:schemeClr val="bg1"/>
                  </a:solidFill>
                </a:ln>
                <a:solidFill>
                  <a:srgbClr val="006600"/>
                </a:solidFill>
                <a:latin typeface="Arial Rounded MT Bold" panose="020F0704030504030204" pitchFamily="34" charset="0"/>
                <a:ea typeface="Calibri"/>
                <a:cs typeface="Times New Roman"/>
              </a:rPr>
              <a:t>RAY SOLOMON</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94422" y="1066800"/>
            <a:ext cx="2286000" cy="2240280"/>
          </a:xfrm>
          <a:prstGeom prst="rect">
            <a:avLst/>
          </a:prstGeom>
          <a:ln w="57150">
            <a:solidFill>
              <a:srgbClr val="006600"/>
            </a:solidFill>
          </a:ln>
          <a:effectLst>
            <a:glow rad="228600">
              <a:srgbClr val="808000">
                <a:alpha val="40000"/>
              </a:srgbClr>
            </a:glow>
          </a:effectLst>
        </p:spPr>
      </p:pic>
      <p:sp>
        <p:nvSpPr>
          <p:cNvPr id="7" name="TextBox 6"/>
          <p:cNvSpPr txBox="1"/>
          <p:nvPr/>
        </p:nvSpPr>
        <p:spPr>
          <a:xfrm>
            <a:off x="1846385" y="122312"/>
            <a:ext cx="5334000" cy="646331"/>
          </a:xfrm>
          <a:prstGeom prst="rect">
            <a:avLst/>
          </a:prstGeom>
          <a:noFill/>
        </p:spPr>
        <p:txBody>
          <a:bodyPr wrap="square" rtlCol="0">
            <a:spAutoFit/>
          </a:bodyPr>
          <a:lstStyle/>
          <a:p>
            <a:pPr algn="ctr"/>
            <a:r>
              <a:rPr lang="en-US" sz="3600" b="1" dirty="0" smtClean="0">
                <a:ln w="19050">
                  <a:solidFill>
                    <a:schemeClr val="bg1"/>
                  </a:solidFill>
                </a:ln>
                <a:solidFill>
                  <a:srgbClr val="004800"/>
                </a:solidFill>
                <a:latin typeface="+mn-lt"/>
                <a:cs typeface="Times New Roman" panose="02020603050405020304" pitchFamily="18" charset="0"/>
              </a:rPr>
              <a:t>GUEST SPEAKERS</a:t>
            </a:r>
          </a:p>
        </p:txBody>
      </p:sp>
      <p:sp>
        <p:nvSpPr>
          <p:cNvPr id="8" name="TextBox 7"/>
          <p:cNvSpPr txBox="1"/>
          <p:nvPr/>
        </p:nvSpPr>
        <p:spPr>
          <a:xfrm>
            <a:off x="246185" y="4038600"/>
            <a:ext cx="8534400" cy="2246769"/>
          </a:xfrm>
          <a:prstGeom prst="rect">
            <a:avLst/>
          </a:prstGeom>
          <a:noFill/>
        </p:spPr>
        <p:txBody>
          <a:bodyPr wrap="square" rtlCol="0">
            <a:spAutoFit/>
          </a:bodyPr>
          <a:lstStyle/>
          <a:p>
            <a:pPr marL="0" marR="0" algn="ctr">
              <a:spcBef>
                <a:spcPts val="0"/>
              </a:spcBef>
              <a:spcAft>
                <a:spcPts val="0"/>
              </a:spcAft>
            </a:pPr>
            <a:r>
              <a:rPr lang="en-US" sz="2800" b="1" dirty="0">
                <a:ln w="19050">
                  <a:solidFill>
                    <a:schemeClr val="tx1"/>
                  </a:solidFill>
                </a:ln>
                <a:solidFill>
                  <a:schemeClr val="bg1"/>
                </a:solidFill>
                <a:latin typeface="Arial Rounded MT Bold" panose="020F0704030504030204" pitchFamily="34" charset="0"/>
                <a:ea typeface="Calibri"/>
                <a:cs typeface="Times New Roman"/>
              </a:rPr>
              <a:t>Master Conservation Police Officers</a:t>
            </a:r>
          </a:p>
          <a:p>
            <a:pPr marL="0" marR="0" algn="ctr">
              <a:spcBef>
                <a:spcPts val="0"/>
              </a:spcBef>
              <a:spcAft>
                <a:spcPts val="0"/>
              </a:spcAft>
            </a:pPr>
            <a:r>
              <a:rPr lang="en-US" sz="2800" b="1" dirty="0">
                <a:ln w="19050">
                  <a:solidFill>
                    <a:schemeClr val="tx1"/>
                  </a:solidFill>
                </a:ln>
                <a:solidFill>
                  <a:schemeClr val="bg1"/>
                </a:solidFill>
                <a:latin typeface="Arial Rounded MT Bold" panose="020F0704030504030204" pitchFamily="34" charset="0"/>
                <a:ea typeface="Calibri"/>
                <a:cs typeface="Times New Roman"/>
              </a:rPr>
              <a:t>VA Department of Game and Inland Fisheries</a:t>
            </a:r>
          </a:p>
          <a:p>
            <a:pPr marL="0" marR="0" algn="ctr">
              <a:spcBef>
                <a:spcPts val="0"/>
              </a:spcBef>
              <a:spcAft>
                <a:spcPts val="0"/>
              </a:spcAft>
            </a:pPr>
            <a:r>
              <a:rPr lang="en-US" sz="2800" b="1" dirty="0">
                <a:ln w="19050">
                  <a:solidFill>
                    <a:schemeClr val="tx1"/>
                  </a:solidFill>
                </a:ln>
                <a:solidFill>
                  <a:schemeClr val="bg1"/>
                </a:solidFill>
                <a:latin typeface="Arial Rounded MT Bold" panose="020F0704030504030204" pitchFamily="34" charset="0"/>
                <a:ea typeface="Calibri"/>
                <a:cs typeface="Times New Roman"/>
              </a:rPr>
              <a:t>Law Enforcement Division Region IV</a:t>
            </a:r>
          </a:p>
          <a:p>
            <a:pPr marL="0" marR="0" algn="ctr">
              <a:spcBef>
                <a:spcPts val="0"/>
              </a:spcBef>
              <a:spcAft>
                <a:spcPts val="0"/>
              </a:spcAft>
            </a:pPr>
            <a:r>
              <a:rPr lang="en-US" sz="2800" b="1" dirty="0">
                <a:ln w="19050">
                  <a:solidFill>
                    <a:schemeClr val="tx1"/>
                  </a:solidFill>
                </a:ln>
                <a:solidFill>
                  <a:schemeClr val="bg1"/>
                </a:solidFill>
                <a:latin typeface="Arial Rounded MT Bold" panose="020F0704030504030204" pitchFamily="34" charset="0"/>
                <a:ea typeface="Calibri"/>
                <a:cs typeface="Times New Roman"/>
              </a:rPr>
              <a:t>540-899-4169 office</a:t>
            </a:r>
          </a:p>
          <a:p>
            <a:pPr marL="0" marR="0" algn="ctr">
              <a:spcBef>
                <a:spcPts val="0"/>
              </a:spcBef>
              <a:spcAft>
                <a:spcPts val="0"/>
              </a:spcAft>
            </a:pPr>
            <a:r>
              <a:rPr lang="en-US" sz="2800" b="1" dirty="0">
                <a:ln w="19050">
                  <a:solidFill>
                    <a:schemeClr val="tx1"/>
                  </a:solidFill>
                </a:ln>
                <a:solidFill>
                  <a:schemeClr val="bg1"/>
                </a:solidFill>
                <a:latin typeface="Arial Rounded MT Bold" panose="020F0704030504030204" pitchFamily="34" charset="0"/>
                <a:ea typeface="Calibri"/>
                <a:cs typeface="Times New Roman"/>
              </a:rPr>
              <a:t>  </a:t>
            </a:r>
          </a:p>
        </p:txBody>
      </p:sp>
    </p:spTree>
    <p:extLst>
      <p:ext uri="{BB962C8B-B14F-4D97-AF65-F5344CB8AC3E}">
        <p14:creationId xmlns:p14="http://schemas.microsoft.com/office/powerpoint/2010/main" val="379430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7465" y="89620"/>
            <a:ext cx="4953000" cy="910107"/>
          </a:xfrm>
        </p:spPr>
        <p:txBody>
          <a:bodyPr>
            <a:noAutofit/>
          </a:bodyPr>
          <a:lstStyle/>
          <a:p>
            <a:pPr algn="ctr"/>
            <a:r>
              <a:rPr lang="en-US" b="1" dirty="0" smtClean="0">
                <a:ln w="19050">
                  <a:solidFill>
                    <a:schemeClr val="bg1"/>
                  </a:solidFill>
                </a:ln>
                <a:solidFill>
                  <a:srgbClr val="004800"/>
                </a:solidFill>
                <a:latin typeface="+mn-lt"/>
                <a:cs typeface="Times New Roman" panose="02020603050405020304" pitchFamily="18" charset="0"/>
              </a:rPr>
              <a:t>REMINDERS</a:t>
            </a:r>
            <a:endParaRPr lang="en-US" b="1" dirty="0">
              <a:ln w="19050">
                <a:solidFill>
                  <a:schemeClr val="bg1"/>
                </a:solidFill>
              </a:ln>
              <a:solidFill>
                <a:srgbClr val="004800"/>
              </a:solidFill>
              <a:latin typeface="+mn-lt"/>
              <a:cs typeface="Times New Roman" panose="02020603050405020304" pitchFamily="18" charset="0"/>
            </a:endParaRPr>
          </a:p>
        </p:txBody>
      </p:sp>
      <p:sp>
        <p:nvSpPr>
          <p:cNvPr id="3" name="Content Placeholder 2"/>
          <p:cNvSpPr>
            <a:spLocks noGrp="1"/>
          </p:cNvSpPr>
          <p:nvPr>
            <p:ph idx="1"/>
          </p:nvPr>
        </p:nvSpPr>
        <p:spPr>
          <a:xfrm>
            <a:off x="421182" y="1152150"/>
            <a:ext cx="8686800" cy="4800600"/>
          </a:xfrm>
        </p:spPr>
        <p:txBody>
          <a:bodyPr>
            <a:noAutofit/>
          </a:bodyPr>
          <a:lstStyle/>
          <a:p>
            <a:pPr>
              <a:buClr>
                <a:srgbClr val="603000"/>
              </a:buClr>
              <a:buFont typeface="Arial" panose="020B0604020202020204" pitchFamily="34" charset="0"/>
              <a:buChar char="•"/>
            </a:pPr>
            <a:r>
              <a:rPr lang="en-US" sz="2800" b="1" dirty="0" smtClean="0">
                <a:ln>
                  <a:solidFill>
                    <a:srgbClr val="F3E6D9"/>
                  </a:solidFill>
                </a:ln>
                <a:solidFill>
                  <a:srgbClr val="C00000"/>
                </a:solidFill>
                <a:cs typeface="Times New Roman" pitchFamily="18" charset="0"/>
              </a:rPr>
              <a:t>LOCK</a:t>
            </a:r>
            <a:r>
              <a:rPr lang="en-US" sz="2800" b="1" dirty="0" smtClean="0">
                <a:cs typeface="Times New Roman" pitchFamily="18" charset="0"/>
              </a:rPr>
              <a:t> </a:t>
            </a:r>
            <a:r>
              <a:rPr lang="en-US" sz="2800" b="1" dirty="0" smtClean="0">
                <a:solidFill>
                  <a:srgbClr val="603000"/>
                </a:solidFill>
                <a:cs typeface="Times New Roman" pitchFamily="18" charset="0"/>
              </a:rPr>
              <a:t>personal vehicles! Did you know that more vehicles are entered through unlocked doors than by force?</a:t>
            </a:r>
          </a:p>
          <a:p>
            <a:pPr>
              <a:spcBef>
                <a:spcPts val="0"/>
              </a:spcBef>
            </a:pPr>
            <a:r>
              <a:rPr lang="en-US" sz="2800" b="1" dirty="0" smtClean="0">
                <a:ln w="19050">
                  <a:solidFill>
                    <a:srgbClr val="3E1F00"/>
                  </a:solidFill>
                </a:ln>
                <a:solidFill>
                  <a:srgbClr val="F3E6D9"/>
                </a:solidFill>
                <a:cs typeface="Times New Roman" pitchFamily="18" charset="0"/>
              </a:rPr>
              <a:t>Secure valuables in a locked vehicle trunk     (i.e. not in plain view)</a:t>
            </a:r>
          </a:p>
          <a:p>
            <a:r>
              <a:rPr lang="en-US" sz="2800" b="1" dirty="0" smtClean="0">
                <a:solidFill>
                  <a:srgbClr val="603000"/>
                </a:solidFill>
                <a:cs typeface="Times New Roman" pitchFamily="18" charset="0"/>
              </a:rPr>
              <a:t>Close </a:t>
            </a:r>
            <a:r>
              <a:rPr lang="en-US" sz="2800" b="1" u="sng" dirty="0" smtClean="0">
                <a:solidFill>
                  <a:srgbClr val="603000"/>
                </a:solidFill>
                <a:cs typeface="Times New Roman" pitchFamily="18" charset="0"/>
              </a:rPr>
              <a:t>AND</a:t>
            </a:r>
            <a:r>
              <a:rPr lang="en-US" sz="2800" b="1" dirty="0" smtClean="0">
                <a:solidFill>
                  <a:srgbClr val="603000"/>
                </a:solidFill>
                <a:cs typeface="Times New Roman" pitchFamily="18" charset="0"/>
              </a:rPr>
              <a:t> </a:t>
            </a:r>
            <a:r>
              <a:rPr lang="en-US" sz="2800" b="1" dirty="0" smtClean="0">
                <a:ln>
                  <a:solidFill>
                    <a:srgbClr val="F3E6D9"/>
                  </a:solidFill>
                </a:ln>
                <a:solidFill>
                  <a:srgbClr val="C00000"/>
                </a:solidFill>
                <a:cs typeface="Times New Roman" pitchFamily="18" charset="0"/>
              </a:rPr>
              <a:t>LOCK</a:t>
            </a:r>
            <a:r>
              <a:rPr lang="en-US" sz="2800" b="1" dirty="0" smtClean="0">
                <a:cs typeface="Times New Roman" pitchFamily="18" charset="0"/>
              </a:rPr>
              <a:t> </a:t>
            </a:r>
            <a:r>
              <a:rPr lang="en-US" sz="2800" b="1" dirty="0" smtClean="0">
                <a:solidFill>
                  <a:srgbClr val="603000"/>
                </a:solidFill>
                <a:cs typeface="Times New Roman" pitchFamily="18" charset="0"/>
              </a:rPr>
              <a:t>residential garages, doors, and outbuildings</a:t>
            </a:r>
          </a:p>
          <a:p>
            <a:pPr>
              <a:buClr>
                <a:srgbClr val="F3E6D9"/>
              </a:buClr>
              <a:buFont typeface="Arial" panose="020B0604020202020204" pitchFamily="34" charset="0"/>
              <a:buChar char="•"/>
            </a:pPr>
            <a:r>
              <a:rPr lang="en-US" sz="2800" b="1" dirty="0" smtClean="0">
                <a:ln>
                  <a:solidFill>
                    <a:srgbClr val="F3E6D9"/>
                  </a:solidFill>
                </a:ln>
                <a:solidFill>
                  <a:srgbClr val="C00000"/>
                </a:solidFill>
                <a:cs typeface="Times New Roman" pitchFamily="18" charset="0"/>
              </a:rPr>
              <a:t>SAFELY SECURE </a:t>
            </a:r>
            <a:r>
              <a:rPr lang="en-US" sz="2800" b="1" dirty="0">
                <a:ln w="19050">
                  <a:solidFill>
                    <a:srgbClr val="3E1F00"/>
                  </a:solidFill>
                </a:ln>
                <a:solidFill>
                  <a:srgbClr val="F3E6D9"/>
                </a:solidFill>
                <a:cs typeface="Times New Roman" pitchFamily="18" charset="0"/>
              </a:rPr>
              <a:t>all </a:t>
            </a:r>
            <a:r>
              <a:rPr lang="en-US" sz="2800" b="1" dirty="0" smtClean="0">
                <a:ln w="19050">
                  <a:solidFill>
                    <a:srgbClr val="3E1F00"/>
                  </a:solidFill>
                </a:ln>
                <a:solidFill>
                  <a:srgbClr val="F3E6D9"/>
                </a:solidFill>
                <a:cs typeface="Times New Roman" pitchFamily="18" charset="0"/>
              </a:rPr>
              <a:t>firearms!</a:t>
            </a:r>
          </a:p>
          <a:p>
            <a:pPr marL="0" indent="0">
              <a:buNone/>
            </a:pPr>
            <a:endParaRPr lang="en-US" sz="1600" b="1" dirty="0" smtClean="0">
              <a:cs typeface="Times New Roman" pitchFamily="18" charset="0"/>
            </a:endParaRPr>
          </a:p>
          <a:p>
            <a:pPr marL="0" indent="0" algn="ctr">
              <a:buNone/>
            </a:pPr>
            <a:r>
              <a:rPr lang="en-US" sz="2800" b="1" u="sng" dirty="0" smtClean="0">
                <a:solidFill>
                  <a:srgbClr val="004800"/>
                </a:solidFill>
                <a:cs typeface="Times New Roman" pitchFamily="18" charset="0"/>
              </a:rPr>
              <a:t>LCSO NON-EMERGENCY NUMBER</a:t>
            </a:r>
            <a:r>
              <a:rPr lang="en-US" sz="2800" b="1" dirty="0" smtClean="0">
                <a:solidFill>
                  <a:srgbClr val="004800"/>
                </a:solidFill>
                <a:cs typeface="Times New Roman" pitchFamily="18" charset="0"/>
              </a:rPr>
              <a:t>:</a:t>
            </a:r>
            <a:r>
              <a:rPr lang="en-US" sz="2800" b="1" dirty="0" smtClean="0">
                <a:solidFill>
                  <a:srgbClr val="C00000"/>
                </a:solidFill>
                <a:cs typeface="Times New Roman" pitchFamily="18" charset="0"/>
              </a:rPr>
              <a:t>  </a:t>
            </a:r>
            <a:endParaRPr lang="en-US" sz="2800" b="1" dirty="0">
              <a:solidFill>
                <a:srgbClr val="C00000"/>
              </a:solidFill>
              <a:cs typeface="Times New Roman" pitchFamily="18" charset="0"/>
            </a:endParaRPr>
          </a:p>
          <a:p>
            <a:pPr marL="0" indent="0" algn="ctr">
              <a:buNone/>
            </a:pPr>
            <a:r>
              <a:rPr lang="en-US" sz="2800" b="1" dirty="0" smtClean="0">
                <a:solidFill>
                  <a:srgbClr val="004800"/>
                </a:solidFill>
                <a:cs typeface="Times New Roman" pitchFamily="18" charset="0"/>
              </a:rPr>
              <a:t>(703) 777-1021</a:t>
            </a:r>
          </a:p>
          <a:p>
            <a:pPr marL="0" indent="0">
              <a:buNone/>
            </a:pPr>
            <a:r>
              <a:rPr lang="en-US" sz="2800" dirty="0" smtClean="0">
                <a:latin typeface="+mj-lt"/>
              </a:rPr>
              <a:t> </a:t>
            </a:r>
            <a:endParaRPr lang="en-US" sz="2800" dirty="0">
              <a:latin typeface="+mj-lt"/>
            </a:endParaRPr>
          </a:p>
        </p:txBody>
      </p:sp>
    </p:spTree>
    <p:extLst>
      <p:ext uri="{BB962C8B-B14F-4D97-AF65-F5344CB8AC3E}">
        <p14:creationId xmlns:p14="http://schemas.microsoft.com/office/powerpoint/2010/main" val="372995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circle(in)">
                                      <p:cBhvr>
                                        <p:cTn id="41" dur="2000"/>
                                        <p:tgtEl>
                                          <p:spTgt spid="3">
                                            <p:txEl>
                                              <p:pRg st="5" end="5"/>
                                            </p:txEl>
                                          </p:spTgt>
                                        </p:tgtEl>
                                      </p:cBhvr>
                                    </p:animEffect>
                                  </p:childTnLst>
                                </p:cTn>
                              </p:par>
                              <p:par>
                                <p:cTn id="42" presetID="6" presetClass="entr" presetSubtype="16"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circle(in)">
                                      <p:cBhvr>
                                        <p:cTn id="4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ctrTitle"/>
          </p:nvPr>
        </p:nvSpPr>
        <p:spPr bwMode="auto">
          <a:xfrm>
            <a:off x="609600" y="3112477"/>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smtClean="0">
                <a:latin typeface="Arial Black" panose="020B0A04020102020204" pitchFamily="34" charset="0"/>
              </a:rPr>
              <a:t>QUESTIONS, COMMENTS, CONCERNS…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9016"/>
            <a:ext cx="3581400" cy="22034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897293"/>
            <a:ext cx="3352800" cy="218025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43400"/>
            <a:ext cx="3581400" cy="202690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4312253"/>
            <a:ext cx="3352800" cy="206092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385" r="4614"/>
          <a:stretch/>
        </p:blipFill>
        <p:spPr>
          <a:xfrm>
            <a:off x="3810000" y="1058247"/>
            <a:ext cx="1752600" cy="1905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6742" y="4617432"/>
            <a:ext cx="1319116" cy="1339620"/>
          </a:xfrm>
          <a:prstGeom prst="rect">
            <a:avLst/>
          </a:prstGeom>
        </p:spPr>
      </p:pic>
      <p:sp>
        <p:nvSpPr>
          <p:cNvPr id="9" name="Rectangle 4"/>
          <p:cNvSpPr txBox="1">
            <a:spLocks noChangeArrowheads="1"/>
          </p:cNvSpPr>
          <p:nvPr/>
        </p:nvSpPr>
        <p:spPr bwMode="auto">
          <a:xfrm>
            <a:off x="2514600" y="102540"/>
            <a:ext cx="43434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9050">
                  <a:solidFill>
                    <a:schemeClr val="accent3"/>
                  </a:solidFill>
                </a:ln>
                <a:solidFill>
                  <a:srgbClr val="004800"/>
                </a:solidFill>
              </a:rPr>
              <a:t>CONCLUSION</a:t>
            </a:r>
          </a:p>
        </p:txBody>
      </p:sp>
    </p:spTree>
    <p:extLst>
      <p:ext uri="{BB962C8B-B14F-4D97-AF65-F5344CB8AC3E}">
        <p14:creationId xmlns:p14="http://schemas.microsoft.com/office/powerpoint/2010/main" val="383996905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66710" y="1301549"/>
            <a:ext cx="5040856" cy="4610984"/>
            <a:chOff x="-375797" y="281305"/>
            <a:chExt cx="5040856" cy="4610984"/>
          </a:xfrm>
          <a:solidFill>
            <a:srgbClr val="CDB765"/>
          </a:solidFill>
        </p:grpSpPr>
        <p:sp>
          <p:nvSpPr>
            <p:cNvPr id="11" name="Freeform 10"/>
            <p:cNvSpPr/>
            <p:nvPr/>
          </p:nvSpPr>
          <p:spPr>
            <a:xfrm>
              <a:off x="566354" y="281305"/>
              <a:ext cx="1970385" cy="1190890"/>
            </a:xfrm>
            <a:custGeom>
              <a:avLst/>
              <a:gdLst>
                <a:gd name="connsiteX0" fmla="*/ 0 w 1386530"/>
                <a:gd name="connsiteY0" fmla="*/ 0 h 693265"/>
                <a:gd name="connsiteX1" fmla="*/ 1386530 w 1386530"/>
                <a:gd name="connsiteY1" fmla="*/ 0 h 693265"/>
                <a:gd name="connsiteX2" fmla="*/ 1386530 w 1386530"/>
                <a:gd name="connsiteY2" fmla="*/ 693265 h 693265"/>
                <a:gd name="connsiteX3" fmla="*/ 0 w 1386530"/>
                <a:gd name="connsiteY3" fmla="*/ 693265 h 693265"/>
                <a:gd name="connsiteX4" fmla="*/ 0 w 1386530"/>
                <a:gd name="connsiteY4" fmla="*/ 0 h 69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530" h="693265">
                  <a:moveTo>
                    <a:pt x="0" y="0"/>
                  </a:moveTo>
                  <a:lnTo>
                    <a:pt x="1386530" y="0"/>
                  </a:lnTo>
                  <a:lnTo>
                    <a:pt x="1386530" y="693265"/>
                  </a:lnTo>
                  <a:lnTo>
                    <a:pt x="0" y="693265"/>
                  </a:lnTo>
                  <a:lnTo>
                    <a:pt x="0" y="0"/>
                  </a:lnTo>
                  <a:close/>
                </a:path>
              </a:pathLst>
            </a:custGeom>
            <a:grpFill/>
            <a:ln w="3175">
              <a:solidFill>
                <a:schemeClr val="tx1"/>
              </a:solidFill>
            </a:ln>
            <a:effectLst>
              <a:glow rad="101600">
                <a:srgbClr val="996600">
                  <a:alpha val="40000"/>
                </a:srgbClr>
              </a:glow>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50" tIns="0" rIns="6350" bIns="635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444500">
                <a:lnSpc>
                  <a:spcPct val="90000"/>
                </a:lnSpc>
                <a:spcBef>
                  <a:spcPct val="0"/>
                </a:spcBef>
                <a:spcAft>
                  <a:spcPct val="35000"/>
                </a:spcAft>
              </a:pPr>
              <a:r>
                <a:rPr lang="en-US" sz="1800" b="1" kern="1200" dirty="0" smtClean="0">
                  <a:solidFill>
                    <a:srgbClr val="004800"/>
                  </a:solidFill>
                  <a:cs typeface="Times New Roman" pitchFamily="18" charset="0"/>
                </a:rPr>
                <a:t>STATION COMMANDER</a:t>
              </a:r>
            </a:p>
            <a:p>
              <a:pPr lvl="0" algn="ctr" defTabSz="444500">
                <a:lnSpc>
                  <a:spcPct val="90000"/>
                </a:lnSpc>
                <a:spcBef>
                  <a:spcPct val="0"/>
                </a:spcBef>
                <a:spcAft>
                  <a:spcPct val="35000"/>
                </a:spcAft>
              </a:pPr>
              <a:r>
                <a:rPr lang="en-US" sz="1400" b="1" kern="1200" dirty="0" smtClean="0">
                  <a:solidFill>
                    <a:srgbClr val="462300"/>
                  </a:solidFill>
                  <a:cs typeface="Times New Roman" pitchFamily="18" charset="0"/>
                </a:rPr>
                <a:t>Captain Greg Ahlemann</a:t>
              </a:r>
              <a:endParaRPr lang="en-US" sz="1400" b="1" kern="1200" dirty="0">
                <a:solidFill>
                  <a:srgbClr val="462300"/>
                </a:solidFill>
                <a:cs typeface="Times New Roman" pitchFamily="18" charset="0"/>
              </a:endParaRPr>
            </a:p>
          </p:txBody>
        </p:sp>
        <p:sp>
          <p:nvSpPr>
            <p:cNvPr id="12" name="Freeform 11"/>
            <p:cNvSpPr/>
            <p:nvPr/>
          </p:nvSpPr>
          <p:spPr>
            <a:xfrm>
              <a:off x="-375797" y="3873692"/>
              <a:ext cx="1645920" cy="1005840"/>
            </a:xfrm>
            <a:custGeom>
              <a:avLst/>
              <a:gdLst>
                <a:gd name="connsiteX0" fmla="*/ 0 w 1386530"/>
                <a:gd name="connsiteY0" fmla="*/ 0 h 693265"/>
                <a:gd name="connsiteX1" fmla="*/ 1386530 w 1386530"/>
                <a:gd name="connsiteY1" fmla="*/ 0 h 693265"/>
                <a:gd name="connsiteX2" fmla="*/ 1386530 w 1386530"/>
                <a:gd name="connsiteY2" fmla="*/ 693265 h 693265"/>
                <a:gd name="connsiteX3" fmla="*/ 0 w 1386530"/>
                <a:gd name="connsiteY3" fmla="*/ 693265 h 693265"/>
                <a:gd name="connsiteX4" fmla="*/ 0 w 1386530"/>
                <a:gd name="connsiteY4" fmla="*/ 0 h 69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530" h="693265">
                  <a:moveTo>
                    <a:pt x="0" y="0"/>
                  </a:moveTo>
                  <a:lnTo>
                    <a:pt x="1386530" y="0"/>
                  </a:lnTo>
                  <a:lnTo>
                    <a:pt x="1386530" y="693265"/>
                  </a:lnTo>
                  <a:lnTo>
                    <a:pt x="0" y="693265"/>
                  </a:lnTo>
                  <a:lnTo>
                    <a:pt x="0" y="0"/>
                  </a:lnTo>
                  <a:close/>
                </a:path>
              </a:pathLst>
            </a:custGeom>
            <a:grpFill/>
            <a:ln w="3175">
              <a:solidFill>
                <a:schemeClr val="tx1"/>
              </a:solidFill>
            </a:ln>
            <a:effectLst>
              <a:glow rad="101600">
                <a:srgbClr val="996600">
                  <a:alpha val="40000"/>
                </a:srgbClr>
              </a:glow>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0" rIns="6350" bIns="6350" numCol="1" spcCol="1270" anchor="ctr" anchorCtr="1">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444500">
                <a:lnSpc>
                  <a:spcPct val="90000"/>
                </a:lnSpc>
                <a:spcBef>
                  <a:spcPct val="0"/>
                </a:spcBef>
                <a:spcAft>
                  <a:spcPct val="35000"/>
                </a:spcAft>
              </a:pPr>
              <a:r>
                <a:rPr lang="en-US" sz="1400" b="1" kern="1200" dirty="0" smtClean="0">
                  <a:solidFill>
                    <a:srgbClr val="004800"/>
                  </a:solidFill>
                  <a:cs typeface="Times New Roman" pitchFamily="18" charset="0"/>
                </a:rPr>
                <a:t>STATION DETECTIVE</a:t>
              </a:r>
            </a:p>
            <a:p>
              <a:pPr lvl="0" algn="ctr" defTabSz="444500">
                <a:lnSpc>
                  <a:spcPct val="90000"/>
                </a:lnSpc>
                <a:spcBef>
                  <a:spcPct val="0"/>
                </a:spcBef>
                <a:spcAft>
                  <a:spcPct val="35000"/>
                </a:spcAft>
              </a:pPr>
              <a:r>
                <a:rPr lang="en-US" sz="1200" b="1" kern="1200" dirty="0" smtClean="0">
                  <a:solidFill>
                    <a:srgbClr val="462300"/>
                  </a:solidFill>
                  <a:cs typeface="Times New Roman" pitchFamily="18" charset="0"/>
                </a:rPr>
                <a:t>Det. Terry Sheffer</a:t>
              </a:r>
              <a:endParaRPr lang="en-US" sz="1200" kern="1200" dirty="0">
                <a:solidFill>
                  <a:srgbClr val="462300"/>
                </a:solidFill>
                <a:latin typeface="Times New Roman" pitchFamily="18" charset="0"/>
                <a:cs typeface="Times New Roman" pitchFamily="18" charset="0"/>
              </a:endParaRPr>
            </a:p>
          </p:txBody>
        </p:sp>
        <p:sp>
          <p:nvSpPr>
            <p:cNvPr id="17" name="Freeform 16"/>
            <p:cNvSpPr/>
            <p:nvPr/>
          </p:nvSpPr>
          <p:spPr>
            <a:xfrm>
              <a:off x="3013110" y="429347"/>
              <a:ext cx="1651949" cy="1002774"/>
            </a:xfrm>
            <a:custGeom>
              <a:avLst/>
              <a:gdLst>
                <a:gd name="connsiteX0" fmla="*/ 0 w 1386530"/>
                <a:gd name="connsiteY0" fmla="*/ 0 h 693265"/>
                <a:gd name="connsiteX1" fmla="*/ 1386530 w 1386530"/>
                <a:gd name="connsiteY1" fmla="*/ 0 h 693265"/>
                <a:gd name="connsiteX2" fmla="*/ 1386530 w 1386530"/>
                <a:gd name="connsiteY2" fmla="*/ 693265 h 693265"/>
                <a:gd name="connsiteX3" fmla="*/ 0 w 1386530"/>
                <a:gd name="connsiteY3" fmla="*/ 693265 h 693265"/>
                <a:gd name="connsiteX4" fmla="*/ 0 w 1386530"/>
                <a:gd name="connsiteY4" fmla="*/ 0 h 69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530" h="693265">
                  <a:moveTo>
                    <a:pt x="0" y="0"/>
                  </a:moveTo>
                  <a:lnTo>
                    <a:pt x="1386530" y="0"/>
                  </a:lnTo>
                  <a:lnTo>
                    <a:pt x="1386530" y="693265"/>
                  </a:lnTo>
                  <a:lnTo>
                    <a:pt x="0" y="693265"/>
                  </a:lnTo>
                  <a:lnTo>
                    <a:pt x="0" y="0"/>
                  </a:lnTo>
                  <a:close/>
                </a:path>
              </a:pathLst>
            </a:custGeom>
            <a:grpFill/>
            <a:ln w="3175">
              <a:solidFill>
                <a:schemeClr val="tx1"/>
              </a:solidFill>
            </a:ln>
            <a:effectLst>
              <a:glow rad="101600">
                <a:srgbClr val="996600">
                  <a:alpha val="40000"/>
                </a:srgbClr>
              </a:glow>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0" rIns="6350" bIns="635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44500">
                <a:spcAft>
                  <a:spcPts val="0"/>
                </a:spcAft>
              </a:pPr>
              <a:r>
                <a:rPr lang="en-US" sz="1400" b="1" dirty="0" smtClean="0">
                  <a:solidFill>
                    <a:srgbClr val="004800"/>
                  </a:solidFill>
                  <a:cs typeface="Times New Roman" pitchFamily="18" charset="0"/>
                </a:rPr>
                <a:t>CRIME ANALYST</a:t>
              </a:r>
            </a:p>
            <a:p>
              <a:pPr algn="ctr" defTabSz="444500">
                <a:spcAft>
                  <a:spcPts val="0"/>
                </a:spcAft>
              </a:pPr>
              <a:r>
                <a:rPr lang="en-US" sz="1400" b="1" dirty="0" smtClean="0">
                  <a:solidFill>
                    <a:srgbClr val="006600"/>
                  </a:solidFill>
                  <a:cs typeface="Times New Roman" pitchFamily="18" charset="0"/>
                </a:rPr>
                <a:t> </a:t>
              </a:r>
              <a:r>
                <a:rPr lang="en-US" sz="1200" b="1" kern="1200" dirty="0" smtClean="0">
                  <a:solidFill>
                    <a:srgbClr val="462300"/>
                  </a:solidFill>
                  <a:cs typeface="Times New Roman" pitchFamily="18" charset="0"/>
                </a:rPr>
                <a:t>Jacqueline Gallman</a:t>
              </a:r>
              <a:endParaRPr lang="en-US" sz="1200" b="1" kern="1200" dirty="0">
                <a:solidFill>
                  <a:srgbClr val="462300"/>
                </a:solidFill>
                <a:cs typeface="Times New Roman" pitchFamily="18" charset="0"/>
              </a:endParaRPr>
            </a:p>
          </p:txBody>
        </p:sp>
        <p:sp>
          <p:nvSpPr>
            <p:cNvPr id="14" name="Freeform 13"/>
            <p:cNvSpPr/>
            <p:nvPr/>
          </p:nvSpPr>
          <p:spPr>
            <a:xfrm>
              <a:off x="1850097" y="3886449"/>
              <a:ext cx="1645920" cy="1005840"/>
            </a:xfrm>
            <a:custGeom>
              <a:avLst/>
              <a:gdLst>
                <a:gd name="connsiteX0" fmla="*/ 0 w 1386530"/>
                <a:gd name="connsiteY0" fmla="*/ 0 h 693265"/>
                <a:gd name="connsiteX1" fmla="*/ 1386530 w 1386530"/>
                <a:gd name="connsiteY1" fmla="*/ 0 h 693265"/>
                <a:gd name="connsiteX2" fmla="*/ 1386530 w 1386530"/>
                <a:gd name="connsiteY2" fmla="*/ 693265 h 693265"/>
                <a:gd name="connsiteX3" fmla="*/ 0 w 1386530"/>
                <a:gd name="connsiteY3" fmla="*/ 693265 h 693265"/>
                <a:gd name="connsiteX4" fmla="*/ 0 w 1386530"/>
                <a:gd name="connsiteY4" fmla="*/ 0 h 69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530" h="693265">
                  <a:moveTo>
                    <a:pt x="0" y="0"/>
                  </a:moveTo>
                  <a:lnTo>
                    <a:pt x="1386530" y="0"/>
                  </a:lnTo>
                  <a:lnTo>
                    <a:pt x="1386530" y="693265"/>
                  </a:lnTo>
                  <a:lnTo>
                    <a:pt x="0" y="693265"/>
                  </a:lnTo>
                  <a:lnTo>
                    <a:pt x="0" y="0"/>
                  </a:lnTo>
                  <a:close/>
                </a:path>
              </a:pathLst>
            </a:custGeom>
            <a:grpFill/>
            <a:ln w="3175">
              <a:solidFill>
                <a:schemeClr val="tx1"/>
              </a:solidFill>
            </a:ln>
            <a:effectLst>
              <a:glow rad="101600">
                <a:srgbClr val="996600">
                  <a:alpha val="40000"/>
                </a:srgbClr>
              </a:glow>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0" rIns="6350" bIns="6350" numCol="1" spcCol="1270" anchor="b"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lnSpc>
                  <a:spcPct val="90000"/>
                </a:lnSpc>
                <a:spcBef>
                  <a:spcPct val="0"/>
                </a:spcBef>
                <a:spcAft>
                  <a:spcPct val="35000"/>
                </a:spcAft>
              </a:pPr>
              <a:endParaRPr lang="en-US" sz="1200" kern="1200" dirty="0">
                <a:solidFill>
                  <a:sysClr val="windowText" lastClr="000000"/>
                </a:solidFill>
                <a:latin typeface="Times New Roman" pitchFamily="18" charset="0"/>
                <a:cs typeface="Times New Roman" pitchFamily="18" charset="0"/>
              </a:endParaRPr>
            </a:p>
            <a:p>
              <a:pPr lvl="0" algn="ctr" defTabSz="444500">
                <a:spcBef>
                  <a:spcPct val="0"/>
                </a:spcBef>
                <a:spcAft>
                  <a:spcPts val="0"/>
                </a:spcAft>
              </a:pPr>
              <a:r>
                <a:rPr lang="en-US" sz="1200" kern="1200" dirty="0" smtClean="0">
                  <a:solidFill>
                    <a:sysClr val="windowText" lastClr="000000"/>
                  </a:solidFill>
                  <a:latin typeface="Times New Roman" pitchFamily="18" charset="0"/>
                  <a:cs typeface="Times New Roman" pitchFamily="18" charset="0"/>
                </a:rPr>
                <a:t>               </a:t>
              </a:r>
              <a:r>
                <a:rPr lang="en-US" sz="1400" b="1" kern="1200" dirty="0" smtClean="0">
                  <a:solidFill>
                    <a:srgbClr val="004800"/>
                  </a:solidFill>
                  <a:cs typeface="Times New Roman" pitchFamily="18" charset="0"/>
                </a:rPr>
                <a:t>COMMUNITY RESOURCE OFFICER</a:t>
              </a:r>
            </a:p>
            <a:p>
              <a:pPr lvl="0" algn="ctr" defTabSz="444500">
                <a:spcBef>
                  <a:spcPct val="0"/>
                </a:spcBef>
                <a:spcAft>
                  <a:spcPts val="0"/>
                </a:spcAft>
              </a:pPr>
              <a:r>
                <a:rPr lang="en-US" sz="1200" b="1" kern="1200" dirty="0" smtClean="0">
                  <a:solidFill>
                    <a:srgbClr val="462300"/>
                  </a:solidFill>
                  <a:cs typeface="Times New Roman" pitchFamily="18" charset="0"/>
                </a:rPr>
                <a:t>DFC Ben Fornwalt</a:t>
              </a:r>
              <a:endParaRPr lang="en-US" sz="1200" b="1" kern="1200" dirty="0">
                <a:solidFill>
                  <a:srgbClr val="462300"/>
                </a:solidFill>
                <a:cs typeface="Times New Roman" pitchFamily="18" charset="0"/>
              </a:endParaRPr>
            </a:p>
          </p:txBody>
        </p:sp>
      </p:grpSp>
      <p:cxnSp>
        <p:nvCxnSpPr>
          <p:cNvPr id="10" name="Straight Connector 9"/>
          <p:cNvCxnSpPr/>
          <p:nvPr/>
        </p:nvCxnSpPr>
        <p:spPr>
          <a:xfrm flipH="1">
            <a:off x="5403553" y="1744764"/>
            <a:ext cx="427757"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flipH="1">
            <a:off x="4404005" y="3914206"/>
            <a:ext cx="2972" cy="583986"/>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051" name="Straight Connector 2050"/>
          <p:cNvCxnSpPr/>
          <p:nvPr/>
        </p:nvCxnSpPr>
        <p:spPr>
          <a:xfrm>
            <a:off x="3289670" y="4498192"/>
            <a:ext cx="2224434" cy="1"/>
          </a:xfrm>
          <a:prstGeom prst="line">
            <a:avLst/>
          </a:prstGeom>
          <a:ln w="19050"/>
        </p:spPr>
        <p:style>
          <a:lnRef idx="1">
            <a:schemeClr val="dk1"/>
          </a:lnRef>
          <a:fillRef idx="0">
            <a:schemeClr val="dk1"/>
          </a:fillRef>
          <a:effectRef idx="0">
            <a:schemeClr val="dk1"/>
          </a:effectRef>
          <a:fontRef idx="minor">
            <a:schemeClr val="tx1"/>
          </a:fontRef>
        </p:style>
      </p:cxnSp>
      <p:cxnSp>
        <p:nvCxnSpPr>
          <p:cNvPr id="2060" name="Straight Connector 2059"/>
          <p:cNvCxnSpPr/>
          <p:nvPr/>
        </p:nvCxnSpPr>
        <p:spPr>
          <a:xfrm>
            <a:off x="4401887" y="2474940"/>
            <a:ext cx="0" cy="7263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3296878" y="3104275"/>
            <a:ext cx="2217226" cy="839870"/>
          </a:xfrm>
          <a:custGeom>
            <a:avLst/>
            <a:gdLst>
              <a:gd name="connsiteX0" fmla="*/ 0 w 1386530"/>
              <a:gd name="connsiteY0" fmla="*/ 0 h 693265"/>
              <a:gd name="connsiteX1" fmla="*/ 1386530 w 1386530"/>
              <a:gd name="connsiteY1" fmla="*/ 0 h 693265"/>
              <a:gd name="connsiteX2" fmla="*/ 1386530 w 1386530"/>
              <a:gd name="connsiteY2" fmla="*/ 693265 h 693265"/>
              <a:gd name="connsiteX3" fmla="*/ 0 w 1386530"/>
              <a:gd name="connsiteY3" fmla="*/ 693265 h 693265"/>
              <a:gd name="connsiteX4" fmla="*/ 0 w 1386530"/>
              <a:gd name="connsiteY4" fmla="*/ 0 h 69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530" h="693265">
                <a:moveTo>
                  <a:pt x="0" y="0"/>
                </a:moveTo>
                <a:lnTo>
                  <a:pt x="1386530" y="0"/>
                </a:lnTo>
                <a:lnTo>
                  <a:pt x="1386530" y="693265"/>
                </a:lnTo>
                <a:lnTo>
                  <a:pt x="0" y="693265"/>
                </a:lnTo>
                <a:lnTo>
                  <a:pt x="0" y="0"/>
                </a:lnTo>
                <a:close/>
              </a:path>
            </a:pathLst>
          </a:custGeom>
          <a:solidFill>
            <a:srgbClr val="CDB765"/>
          </a:solidFill>
          <a:ln w="3175">
            <a:solidFill>
              <a:schemeClr val="tx1"/>
            </a:solidFill>
          </a:ln>
          <a:effectLst>
            <a:glow rad="101600">
              <a:srgbClr val="996600">
                <a:alpha val="40000"/>
              </a:srgbClr>
            </a:glow>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0" rIns="6350" bIns="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444500">
              <a:lnSpc>
                <a:spcPct val="90000"/>
              </a:lnSpc>
              <a:spcBef>
                <a:spcPct val="0"/>
              </a:spcBef>
              <a:spcAft>
                <a:spcPts val="0"/>
              </a:spcAft>
            </a:pPr>
            <a:r>
              <a:rPr lang="en-US" sz="1400" b="1" kern="1200" dirty="0" smtClean="0">
                <a:solidFill>
                  <a:srgbClr val="004800"/>
                </a:solidFill>
                <a:cs typeface="Times New Roman" pitchFamily="18" charset="0"/>
              </a:rPr>
              <a:t>PROPERTY CRIMES &amp;</a:t>
            </a:r>
          </a:p>
          <a:p>
            <a:pPr lvl="0" algn="ctr" defTabSz="444500">
              <a:lnSpc>
                <a:spcPct val="90000"/>
              </a:lnSpc>
              <a:spcBef>
                <a:spcPct val="0"/>
              </a:spcBef>
              <a:spcAft>
                <a:spcPts val="0"/>
              </a:spcAft>
            </a:pPr>
            <a:r>
              <a:rPr lang="en-US" sz="1400" b="1" dirty="0" smtClean="0">
                <a:solidFill>
                  <a:srgbClr val="004800"/>
                </a:solidFill>
                <a:cs typeface="Times New Roman" pitchFamily="18" charset="0"/>
              </a:rPr>
              <a:t>COMMUNITY RESOURCE</a:t>
            </a:r>
            <a:r>
              <a:rPr lang="en-US" sz="1400" b="1" kern="1200" dirty="0" smtClean="0">
                <a:solidFill>
                  <a:srgbClr val="004800"/>
                </a:solidFill>
                <a:cs typeface="Times New Roman" pitchFamily="18" charset="0"/>
              </a:rPr>
              <a:t> SERGEANT</a:t>
            </a:r>
          </a:p>
          <a:p>
            <a:pPr lvl="0" algn="ctr" defTabSz="444500">
              <a:lnSpc>
                <a:spcPct val="90000"/>
              </a:lnSpc>
              <a:spcBef>
                <a:spcPct val="0"/>
              </a:spcBef>
              <a:spcAft>
                <a:spcPts val="0"/>
              </a:spcAft>
            </a:pPr>
            <a:r>
              <a:rPr lang="en-US" sz="1300" b="1" kern="1200" dirty="0" smtClean="0">
                <a:solidFill>
                  <a:srgbClr val="462300"/>
                </a:solidFill>
                <a:cs typeface="Times New Roman" pitchFamily="18" charset="0"/>
              </a:rPr>
              <a:t>Sgt. Joshua Brumbaugh</a:t>
            </a:r>
            <a:endParaRPr lang="en-US" sz="1300" b="1" kern="1200" dirty="0">
              <a:solidFill>
                <a:srgbClr val="462300"/>
              </a:solidFill>
              <a:cs typeface="Times New Roman" pitchFamily="18" charset="0"/>
            </a:endParaRPr>
          </a:p>
        </p:txBody>
      </p:sp>
      <p:sp>
        <p:nvSpPr>
          <p:cNvPr id="20" name="Freeform 19"/>
          <p:cNvSpPr/>
          <p:nvPr/>
        </p:nvSpPr>
        <p:spPr>
          <a:xfrm>
            <a:off x="1244923" y="1449591"/>
            <a:ext cx="1651949" cy="1002774"/>
          </a:xfrm>
          <a:custGeom>
            <a:avLst/>
            <a:gdLst>
              <a:gd name="connsiteX0" fmla="*/ 0 w 1386530"/>
              <a:gd name="connsiteY0" fmla="*/ 0 h 693265"/>
              <a:gd name="connsiteX1" fmla="*/ 1386530 w 1386530"/>
              <a:gd name="connsiteY1" fmla="*/ 0 h 693265"/>
              <a:gd name="connsiteX2" fmla="*/ 1386530 w 1386530"/>
              <a:gd name="connsiteY2" fmla="*/ 693265 h 693265"/>
              <a:gd name="connsiteX3" fmla="*/ 0 w 1386530"/>
              <a:gd name="connsiteY3" fmla="*/ 693265 h 693265"/>
              <a:gd name="connsiteX4" fmla="*/ 0 w 1386530"/>
              <a:gd name="connsiteY4" fmla="*/ 0 h 69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530" h="693265">
                <a:moveTo>
                  <a:pt x="0" y="0"/>
                </a:moveTo>
                <a:lnTo>
                  <a:pt x="1386530" y="0"/>
                </a:lnTo>
                <a:lnTo>
                  <a:pt x="1386530" y="693265"/>
                </a:lnTo>
                <a:lnTo>
                  <a:pt x="0" y="693265"/>
                </a:lnTo>
                <a:lnTo>
                  <a:pt x="0" y="0"/>
                </a:lnTo>
                <a:close/>
              </a:path>
            </a:pathLst>
          </a:custGeom>
          <a:solidFill>
            <a:srgbClr val="CDB765"/>
          </a:solidFill>
          <a:ln w="3175">
            <a:solidFill>
              <a:schemeClr val="tx1"/>
            </a:solidFill>
          </a:ln>
          <a:effectLst>
            <a:glow rad="101600">
              <a:srgbClr val="996600">
                <a:alpha val="40000"/>
              </a:srgbClr>
            </a:glow>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44500">
              <a:spcAft>
                <a:spcPts val="0"/>
              </a:spcAft>
            </a:pPr>
            <a:r>
              <a:rPr lang="en-US" sz="1400" b="1" dirty="0" smtClean="0">
                <a:solidFill>
                  <a:srgbClr val="004800"/>
                </a:solidFill>
                <a:cs typeface="Times New Roman" pitchFamily="18" charset="0"/>
              </a:rPr>
              <a:t>ADMINISTRATIVE ASSISTANT</a:t>
            </a:r>
          </a:p>
          <a:p>
            <a:pPr algn="ctr" defTabSz="444500">
              <a:spcAft>
                <a:spcPts val="0"/>
              </a:spcAft>
            </a:pPr>
            <a:r>
              <a:rPr lang="en-US" sz="1200" b="1" kern="1200" dirty="0" smtClean="0">
                <a:solidFill>
                  <a:srgbClr val="462300"/>
                </a:solidFill>
                <a:cs typeface="Times New Roman" pitchFamily="18" charset="0"/>
              </a:rPr>
              <a:t>Kelly Mabe</a:t>
            </a:r>
            <a:endParaRPr lang="en-US" sz="1200" b="1" kern="1200" dirty="0">
              <a:solidFill>
                <a:srgbClr val="462300"/>
              </a:solidFill>
              <a:cs typeface="Times New Roman" pitchFamily="18" charset="0"/>
            </a:endParaRPr>
          </a:p>
        </p:txBody>
      </p:sp>
      <p:cxnSp>
        <p:nvCxnSpPr>
          <p:cNvPr id="22" name="Straight Connector 21"/>
          <p:cNvCxnSpPr/>
          <p:nvPr/>
        </p:nvCxnSpPr>
        <p:spPr>
          <a:xfrm flipH="1" flipV="1">
            <a:off x="2921179" y="1744764"/>
            <a:ext cx="463375" cy="4668"/>
          </a:xfrm>
          <a:prstGeom prst="line">
            <a:avLst/>
          </a:prstGeom>
          <a:ln w="19050"/>
        </p:spPr>
        <p:style>
          <a:lnRef idx="2">
            <a:schemeClr val="dk1"/>
          </a:lnRef>
          <a:fillRef idx="0">
            <a:schemeClr val="dk1"/>
          </a:fillRef>
          <a:effectRef idx="1">
            <a:schemeClr val="dk1"/>
          </a:effectRef>
          <a:fontRef idx="minor">
            <a:schemeClr val="tx1"/>
          </a:fontRef>
        </p:style>
      </p:cxnSp>
      <p:sp>
        <p:nvSpPr>
          <p:cNvPr id="3" name="TextBox 2"/>
          <p:cNvSpPr txBox="1"/>
          <p:nvPr/>
        </p:nvSpPr>
        <p:spPr>
          <a:xfrm>
            <a:off x="6365502" y="2843888"/>
            <a:ext cx="2278969" cy="1535410"/>
          </a:xfrm>
          <a:prstGeom prst="rect">
            <a:avLst/>
          </a:prstGeom>
          <a:solidFill>
            <a:srgbClr val="486854"/>
          </a:solidFill>
          <a:ln w="50800" cmpd="sng">
            <a:solidFill>
              <a:srgbClr val="582C00"/>
            </a:solidFill>
            <a:miter lim="800000"/>
          </a:ln>
          <a:scene3d>
            <a:camera prst="orthographicFront"/>
            <a:lightRig rig="threePt" dir="t"/>
          </a:scene3d>
          <a:sp3d extrusionH="12700" prstMaterial="dkEdge">
            <a:bevelT w="127000" h="139700"/>
          </a:sp3d>
        </p:spPr>
        <p:txBody>
          <a:bodyPr wrap="square" lIns="0" tIns="0" rIns="0" bIns="0" rtlCol="0" anchor="ctr">
            <a:normAutofit fontScale="92500" lnSpcReduction="10000"/>
          </a:bodyPr>
          <a:lstStyle/>
          <a:p>
            <a:pPr algn="ctr"/>
            <a:r>
              <a:rPr lang="en-US" sz="2800" b="1" dirty="0" smtClean="0">
                <a:solidFill>
                  <a:srgbClr val="F2EFEA"/>
                </a:solidFill>
                <a:latin typeface="Nyala" panose="02000504070300020003" pitchFamily="2" charset="0"/>
              </a:rPr>
              <a:t>WESTERN </a:t>
            </a:r>
          </a:p>
          <a:p>
            <a:pPr algn="ctr"/>
            <a:r>
              <a:rPr lang="en-US" sz="2800" b="1" dirty="0" smtClean="0">
                <a:solidFill>
                  <a:srgbClr val="F2EFEA"/>
                </a:solidFill>
                <a:latin typeface="Nyala" panose="02000504070300020003" pitchFamily="2" charset="0"/>
              </a:rPr>
              <a:t>LOUDOUN</a:t>
            </a:r>
          </a:p>
          <a:p>
            <a:pPr algn="ctr"/>
            <a:r>
              <a:rPr lang="en-US" sz="2800" b="1" dirty="0" smtClean="0">
                <a:solidFill>
                  <a:srgbClr val="F2EFEA"/>
                </a:solidFill>
                <a:latin typeface="Nyala" panose="02000504070300020003" pitchFamily="2" charset="0"/>
              </a:rPr>
              <a:t>STATION</a:t>
            </a:r>
          </a:p>
          <a:p>
            <a:pPr algn="ctr"/>
            <a:r>
              <a:rPr lang="en-US" sz="2800" b="1" dirty="0" smtClean="0">
                <a:solidFill>
                  <a:srgbClr val="F2EFEA"/>
                </a:solidFill>
                <a:latin typeface="Nyala" panose="02000504070300020003" pitchFamily="2" charset="0"/>
              </a:rPr>
              <a:t>PERSONNEL</a:t>
            </a:r>
          </a:p>
        </p:txBody>
      </p:sp>
      <p:sp>
        <p:nvSpPr>
          <p:cNvPr id="27" name="TextBox 26"/>
          <p:cNvSpPr txBox="1"/>
          <p:nvPr/>
        </p:nvSpPr>
        <p:spPr>
          <a:xfrm>
            <a:off x="1442922" y="34409"/>
            <a:ext cx="6652783" cy="707886"/>
          </a:xfrm>
          <a:prstGeom prst="rect">
            <a:avLst/>
          </a:prstGeom>
          <a:noFill/>
        </p:spPr>
        <p:txBody>
          <a:bodyPr wrap="none" rtlCol="0">
            <a:spAutoFit/>
          </a:bodyPr>
          <a:lstStyle/>
          <a:p>
            <a:pPr algn="ctr"/>
            <a:r>
              <a:rPr lang="en-US" sz="4000" b="1" dirty="0" smtClean="0">
                <a:ln w="19050">
                  <a:solidFill>
                    <a:schemeClr val="bg1"/>
                  </a:solidFill>
                </a:ln>
                <a:solidFill>
                  <a:srgbClr val="004800"/>
                </a:solidFill>
                <a:latin typeface="+mn-lt"/>
              </a:rPr>
              <a:t>WLS Organizational Chart </a:t>
            </a:r>
          </a:p>
        </p:txBody>
      </p:sp>
      <p:cxnSp>
        <p:nvCxnSpPr>
          <p:cNvPr id="7" name="Straight Connector 6"/>
          <p:cNvCxnSpPr/>
          <p:nvPr/>
        </p:nvCxnSpPr>
        <p:spPr>
          <a:xfrm>
            <a:off x="3289670" y="4498192"/>
            <a:ext cx="0" cy="381996"/>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5514104" y="4498192"/>
            <a:ext cx="0" cy="37906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0382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62000"/>
          </a:xfrm>
        </p:spPr>
        <p:txBody>
          <a:bodyPr>
            <a:normAutofit/>
          </a:bodyPr>
          <a:lstStyle/>
          <a:p>
            <a:pPr algn="ctr"/>
            <a:r>
              <a:rPr lang="en-US" sz="3600" b="1" dirty="0" smtClean="0">
                <a:ln w="19050">
                  <a:solidFill>
                    <a:schemeClr val="bg1"/>
                  </a:solidFill>
                </a:ln>
                <a:solidFill>
                  <a:srgbClr val="004800"/>
                </a:solidFill>
                <a:latin typeface="+mn-lt"/>
                <a:cs typeface="Times New Roman" panose="02020603050405020304" pitchFamily="18" charset="0"/>
              </a:rPr>
              <a:t>Community Resource Officer</a:t>
            </a:r>
            <a:endParaRPr lang="en-US" sz="3600" b="1" dirty="0">
              <a:ln w="19050">
                <a:solidFill>
                  <a:schemeClr val="bg1"/>
                </a:solidFill>
              </a:ln>
              <a:solidFill>
                <a:srgbClr val="004800"/>
              </a:solidFill>
              <a:latin typeface="+mn-lt"/>
              <a:cs typeface="Times New Roman" panose="02020603050405020304" pitchFamily="18" charset="0"/>
            </a:endParaRPr>
          </a:p>
        </p:txBody>
      </p:sp>
      <p:sp>
        <p:nvSpPr>
          <p:cNvPr id="5" name="TextBox 4"/>
          <p:cNvSpPr txBox="1"/>
          <p:nvPr/>
        </p:nvSpPr>
        <p:spPr>
          <a:xfrm>
            <a:off x="1066800" y="3352800"/>
            <a:ext cx="184731" cy="400110"/>
          </a:xfrm>
          <a:prstGeom prst="rect">
            <a:avLst/>
          </a:prstGeom>
          <a:noFill/>
        </p:spPr>
        <p:txBody>
          <a:bodyPr wrap="none" rtlCol="0">
            <a:spAutoFit/>
          </a:bodyPr>
          <a:lstStyle/>
          <a:p>
            <a:endParaRPr lang="en-US" sz="2000" b="1" dirty="0" smtClean="0">
              <a:solidFill>
                <a:schemeClr val="bg1"/>
              </a:solidFill>
            </a:endParaRPr>
          </a:p>
        </p:txBody>
      </p:sp>
      <p:cxnSp>
        <p:nvCxnSpPr>
          <p:cNvPr id="14" name="Straight Connector 13"/>
          <p:cNvCxnSpPr/>
          <p:nvPr/>
        </p:nvCxnSpPr>
        <p:spPr>
          <a:xfrm flipV="1">
            <a:off x="4344315" y="893622"/>
            <a:ext cx="0" cy="5550705"/>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9053"/>
          <a:stretch/>
        </p:blipFill>
        <p:spPr>
          <a:xfrm>
            <a:off x="939554" y="1868153"/>
            <a:ext cx="2453840" cy="3369404"/>
          </a:xfrm>
          <a:prstGeom prst="rect">
            <a:avLst/>
          </a:prstGeom>
          <a:ln w="38100">
            <a:solidFill>
              <a:srgbClr val="3A1D00"/>
            </a:solidFill>
          </a:ln>
        </p:spPr>
      </p:pic>
      <p:sp>
        <p:nvSpPr>
          <p:cNvPr id="17" name="TextBox 16"/>
          <p:cNvSpPr txBox="1"/>
          <p:nvPr/>
        </p:nvSpPr>
        <p:spPr>
          <a:xfrm>
            <a:off x="410153" y="4776288"/>
            <a:ext cx="3521386" cy="1512067"/>
          </a:xfrm>
          <a:prstGeom prst="rect">
            <a:avLst/>
          </a:prstGeom>
          <a:solidFill>
            <a:srgbClr val="F8D7A6"/>
          </a:solidFill>
          <a:ln w="22225">
            <a:solidFill>
              <a:srgbClr val="3A1D00"/>
            </a:solidFill>
          </a:ln>
        </p:spPr>
        <p:txBody>
          <a:bodyPr wrap="square" rtlCol="0">
            <a:spAutoFit/>
          </a:bodyPr>
          <a:lstStyle/>
          <a:p>
            <a:pPr algn="ctr"/>
            <a:endParaRPr lang="en-US" sz="900" b="1" dirty="0" smtClean="0">
              <a:solidFill>
                <a:srgbClr val="006C00"/>
              </a:solidFill>
            </a:endParaRPr>
          </a:p>
        </p:txBody>
      </p:sp>
      <p:sp>
        <p:nvSpPr>
          <p:cNvPr id="15" name="TextBox 14"/>
          <p:cNvSpPr txBox="1"/>
          <p:nvPr/>
        </p:nvSpPr>
        <p:spPr>
          <a:xfrm>
            <a:off x="555384" y="5980578"/>
            <a:ext cx="3349711" cy="307777"/>
          </a:xfrm>
          <a:prstGeom prst="rect">
            <a:avLst/>
          </a:prstGeom>
          <a:noFill/>
        </p:spPr>
        <p:txBody>
          <a:bodyPr wrap="square" rtlCol="0">
            <a:spAutoFit/>
          </a:bodyPr>
          <a:lstStyle/>
          <a:p>
            <a:r>
              <a:rPr lang="en-US" sz="1400" b="1" dirty="0" smtClean="0">
                <a:solidFill>
                  <a:srgbClr val="996600"/>
                </a:solidFill>
              </a:rPr>
              <a:t>Tuesday - Friday 10:30 AM – 9:00 PM </a:t>
            </a:r>
          </a:p>
        </p:txBody>
      </p:sp>
      <p:sp>
        <p:nvSpPr>
          <p:cNvPr id="9" name="TextBox 8"/>
          <p:cNvSpPr txBox="1"/>
          <p:nvPr/>
        </p:nvSpPr>
        <p:spPr>
          <a:xfrm>
            <a:off x="587609" y="4798275"/>
            <a:ext cx="3429000" cy="1268039"/>
          </a:xfrm>
          <a:prstGeom prst="rect">
            <a:avLst/>
          </a:prstGeom>
          <a:noFill/>
        </p:spPr>
        <p:txBody>
          <a:bodyPr wrap="square" rtlCol="0">
            <a:spAutoFit/>
          </a:bodyPr>
          <a:lstStyle/>
          <a:p>
            <a:pPr lvl="0" algn="ctr" eaLnBrk="0" hangingPunct="0">
              <a:spcBef>
                <a:spcPts val="0"/>
              </a:spcBef>
              <a:buClr>
                <a:srgbClr val="000000"/>
              </a:buClr>
            </a:pPr>
            <a:r>
              <a:rPr lang="en-US" sz="2000" b="1" kern="0" dirty="0" smtClean="0">
                <a:solidFill>
                  <a:srgbClr val="004800"/>
                </a:solidFill>
                <a:latin typeface="Arial"/>
                <a:cs typeface="Times New Roman" pitchFamily="18" charset="0"/>
              </a:rPr>
              <a:t>BEN FORNWALT</a:t>
            </a:r>
            <a:endParaRPr lang="en-US" sz="2000" b="1" kern="0" dirty="0">
              <a:solidFill>
                <a:srgbClr val="004800"/>
              </a:solidFill>
              <a:latin typeface="Arial"/>
              <a:cs typeface="Times New Roman" pitchFamily="18" charset="0"/>
            </a:endParaRPr>
          </a:p>
          <a:p>
            <a:pPr lvl="0" algn="ctr" eaLnBrk="0" hangingPunct="0">
              <a:spcBef>
                <a:spcPts val="0"/>
              </a:spcBef>
              <a:buClr>
                <a:srgbClr val="000000"/>
              </a:buClr>
            </a:pPr>
            <a:r>
              <a:rPr lang="en-US" sz="1600" b="1" kern="0" dirty="0">
                <a:solidFill>
                  <a:srgbClr val="004800"/>
                </a:solidFill>
                <a:latin typeface="Arial"/>
                <a:cs typeface="Times New Roman" pitchFamily="18" charset="0"/>
              </a:rPr>
              <a:t>Community Resource Officer </a:t>
            </a:r>
          </a:p>
          <a:p>
            <a:pPr lvl="0" algn="ctr" eaLnBrk="0" hangingPunct="0">
              <a:spcBef>
                <a:spcPct val="20000"/>
              </a:spcBef>
              <a:buClr>
                <a:srgbClr val="000000"/>
              </a:buClr>
            </a:pPr>
            <a:r>
              <a:rPr lang="en-US" sz="1600" b="1" kern="0" dirty="0" smtClean="0">
                <a:solidFill>
                  <a:srgbClr val="603000"/>
                </a:solidFill>
                <a:latin typeface="Arial"/>
                <a:cs typeface="Times New Roman" pitchFamily="18" charset="0"/>
              </a:rPr>
              <a:t>571-528-3636</a:t>
            </a:r>
            <a:endParaRPr lang="en-US" sz="1600" b="1" kern="0" dirty="0">
              <a:solidFill>
                <a:srgbClr val="603000"/>
              </a:solidFill>
              <a:latin typeface="Arial"/>
              <a:cs typeface="Times New Roman" pitchFamily="18" charset="0"/>
            </a:endParaRPr>
          </a:p>
          <a:p>
            <a:pPr marL="342900" lvl="0" indent="-342900" algn="ctr" eaLnBrk="0" hangingPunct="0">
              <a:spcBef>
                <a:spcPct val="20000"/>
              </a:spcBef>
            </a:pPr>
            <a:r>
              <a:rPr lang="en-US" sz="1600" b="1" kern="0" dirty="0" smtClean="0">
                <a:solidFill>
                  <a:srgbClr val="603000"/>
                </a:solidFill>
                <a:latin typeface="Arial"/>
                <a:cs typeface="Times New Roman" pitchFamily="18" charset="0"/>
              </a:rPr>
              <a:t>Ben.Fornwalt@loudoun.gov</a:t>
            </a:r>
            <a:endParaRPr lang="en-US" sz="1600" b="1" kern="0" dirty="0">
              <a:solidFill>
                <a:srgbClr val="603000"/>
              </a:solidFill>
              <a:latin typeface="Arial"/>
              <a:cs typeface="Times New Roman" pitchFamily="18" charset="0"/>
            </a:endParaRPr>
          </a:p>
        </p:txBody>
      </p:sp>
      <p:sp>
        <p:nvSpPr>
          <p:cNvPr id="10" name="TextBox 9"/>
          <p:cNvSpPr txBox="1"/>
          <p:nvPr/>
        </p:nvSpPr>
        <p:spPr>
          <a:xfrm>
            <a:off x="175980" y="931222"/>
            <a:ext cx="3980987" cy="822960"/>
          </a:xfrm>
          <a:prstGeom prst="rect">
            <a:avLst/>
          </a:prstGeom>
          <a:solidFill>
            <a:srgbClr val="F8D7A6"/>
          </a:solidFill>
          <a:ln w="22225">
            <a:solidFill>
              <a:srgbClr val="3A1D00"/>
            </a:solidFill>
          </a:ln>
        </p:spPr>
        <p:txBody>
          <a:bodyPr wrap="square" rtlCol="0">
            <a:spAutoFit/>
          </a:bodyPr>
          <a:lstStyle/>
          <a:p>
            <a:pPr algn="ctr"/>
            <a:endParaRPr lang="en-US" sz="900" b="1" dirty="0" smtClean="0">
              <a:solidFill>
                <a:srgbClr val="006C00"/>
              </a:solidFill>
            </a:endParaRPr>
          </a:p>
        </p:txBody>
      </p:sp>
      <p:sp>
        <p:nvSpPr>
          <p:cNvPr id="3" name="TextBox 2"/>
          <p:cNvSpPr txBox="1"/>
          <p:nvPr/>
        </p:nvSpPr>
        <p:spPr>
          <a:xfrm>
            <a:off x="269728" y="966297"/>
            <a:ext cx="3840480" cy="707886"/>
          </a:xfrm>
          <a:prstGeom prst="rect">
            <a:avLst/>
          </a:prstGeom>
          <a:noFill/>
        </p:spPr>
        <p:txBody>
          <a:bodyPr wrap="square" rtlCol="0">
            <a:spAutoFit/>
          </a:bodyPr>
          <a:lstStyle/>
          <a:p>
            <a:pPr algn="ctr"/>
            <a:r>
              <a:rPr lang="en-US" sz="2000" b="1" dirty="0" smtClean="0">
                <a:solidFill>
                  <a:srgbClr val="4C2600"/>
                </a:solidFill>
              </a:rPr>
              <a:t>Introducing WLS’ new Community Resource Officer!</a:t>
            </a: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b="3882"/>
          <a:stretch/>
        </p:blipFill>
        <p:spPr>
          <a:xfrm>
            <a:off x="7112708" y="1019705"/>
            <a:ext cx="1498937" cy="2392942"/>
          </a:xfrm>
          <a:prstGeom prst="rect">
            <a:avLst/>
          </a:prstGeom>
          <a:ln w="38100">
            <a:solidFill>
              <a:srgbClr val="3A1D00"/>
            </a:solidFill>
          </a:ln>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2598" y="3668974"/>
            <a:ext cx="3161191" cy="2700184"/>
          </a:xfrm>
          <a:prstGeom prst="rect">
            <a:avLst/>
          </a:prstGeom>
          <a:ln w="38100">
            <a:solidFill>
              <a:srgbClr val="3A1D00"/>
            </a:solidFill>
          </a:ln>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28602" r="14985"/>
          <a:stretch/>
        </p:blipFill>
        <p:spPr>
          <a:xfrm>
            <a:off x="4437914" y="931222"/>
            <a:ext cx="2259146" cy="2667119"/>
          </a:xfrm>
          <a:prstGeom prst="rect">
            <a:avLst/>
          </a:prstGeom>
          <a:ln w="38100">
            <a:solidFill>
              <a:srgbClr val="3A1D00"/>
            </a:solidFill>
          </a:ln>
        </p:spPr>
      </p:pic>
      <p:sp>
        <p:nvSpPr>
          <p:cNvPr id="20" name="TextBox 19"/>
          <p:cNvSpPr txBox="1"/>
          <p:nvPr/>
        </p:nvSpPr>
        <p:spPr>
          <a:xfrm>
            <a:off x="4592915" y="3412647"/>
            <a:ext cx="1949143" cy="461665"/>
          </a:xfrm>
          <a:prstGeom prst="rect">
            <a:avLst/>
          </a:prstGeom>
          <a:solidFill>
            <a:srgbClr val="F8D7A6"/>
          </a:solidFill>
          <a:ln w="22225">
            <a:solidFill>
              <a:srgbClr val="3A1D00"/>
            </a:solidFill>
          </a:ln>
        </p:spPr>
        <p:txBody>
          <a:bodyPr wrap="square" rtlCol="0">
            <a:spAutoFit/>
          </a:bodyPr>
          <a:lstStyle/>
          <a:p>
            <a:pPr algn="ctr"/>
            <a:r>
              <a:rPr lang="en-US" sz="1200" b="1" dirty="0" smtClean="0">
                <a:solidFill>
                  <a:srgbClr val="004800"/>
                </a:solidFill>
              </a:rPr>
              <a:t>Ben is a member of the LCSO Honor Guard.</a:t>
            </a:r>
          </a:p>
        </p:txBody>
      </p:sp>
      <p:sp>
        <p:nvSpPr>
          <p:cNvPr id="21" name="TextBox 20"/>
          <p:cNvSpPr txBox="1"/>
          <p:nvPr/>
        </p:nvSpPr>
        <p:spPr>
          <a:xfrm>
            <a:off x="8364378" y="3352800"/>
            <a:ext cx="492443" cy="2748573"/>
          </a:xfrm>
          <a:prstGeom prst="rect">
            <a:avLst/>
          </a:prstGeom>
          <a:solidFill>
            <a:srgbClr val="F8D7A6"/>
          </a:solidFill>
          <a:ln w="31750">
            <a:solidFill>
              <a:srgbClr val="3A1D00"/>
            </a:solidFill>
          </a:ln>
        </p:spPr>
        <p:txBody>
          <a:bodyPr vert="vert" wrap="square" rtlCol="0">
            <a:spAutoFit/>
          </a:bodyPr>
          <a:lstStyle/>
          <a:p>
            <a:r>
              <a:rPr lang="en-US" sz="2000" b="1" dirty="0" smtClean="0">
                <a:solidFill>
                  <a:srgbClr val="004800"/>
                </a:solidFill>
              </a:rPr>
              <a:t>BOOKS and BADGES</a:t>
            </a:r>
          </a:p>
        </p:txBody>
      </p:sp>
    </p:spTree>
    <p:extLst>
      <p:ext uri="{BB962C8B-B14F-4D97-AF65-F5344CB8AC3E}">
        <p14:creationId xmlns:p14="http://schemas.microsoft.com/office/powerpoint/2010/main" val="2261182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3352800"/>
            <a:ext cx="184731" cy="400110"/>
          </a:xfrm>
          <a:prstGeom prst="rect">
            <a:avLst/>
          </a:prstGeom>
          <a:noFill/>
        </p:spPr>
        <p:txBody>
          <a:bodyPr wrap="none" rtlCol="0">
            <a:spAutoFit/>
          </a:bodyPr>
          <a:lstStyle/>
          <a:p>
            <a:endParaRPr lang="en-US" sz="2000" b="1" dirty="0" smtClean="0">
              <a:solidFill>
                <a:schemeClr val="bg1"/>
              </a:solidFill>
            </a:endParaRPr>
          </a:p>
        </p:txBody>
      </p:sp>
      <p:sp>
        <p:nvSpPr>
          <p:cNvPr id="17" name="TextBox 16"/>
          <p:cNvSpPr txBox="1"/>
          <p:nvPr/>
        </p:nvSpPr>
        <p:spPr>
          <a:xfrm>
            <a:off x="2305967" y="3991421"/>
            <a:ext cx="4730386" cy="2326597"/>
          </a:xfrm>
          <a:prstGeom prst="rect">
            <a:avLst/>
          </a:prstGeom>
          <a:solidFill>
            <a:srgbClr val="F8D7A6"/>
          </a:solidFill>
          <a:ln w="22225">
            <a:solidFill>
              <a:srgbClr val="3A1D00"/>
            </a:solidFill>
          </a:ln>
        </p:spPr>
        <p:txBody>
          <a:bodyPr wrap="square" rtlCol="0">
            <a:spAutoFit/>
          </a:bodyPr>
          <a:lstStyle/>
          <a:p>
            <a:pPr algn="ctr"/>
            <a:endParaRPr lang="en-US" sz="900" b="1" dirty="0" smtClean="0">
              <a:solidFill>
                <a:srgbClr val="006C00"/>
              </a:solidFill>
            </a:endParaRPr>
          </a:p>
        </p:txBody>
      </p:sp>
      <p:sp>
        <p:nvSpPr>
          <p:cNvPr id="4" name="Title 3"/>
          <p:cNvSpPr>
            <a:spLocks noGrp="1"/>
          </p:cNvSpPr>
          <p:nvPr>
            <p:ph type="title"/>
          </p:nvPr>
        </p:nvSpPr>
        <p:spPr>
          <a:xfrm>
            <a:off x="1460305" y="89620"/>
            <a:ext cx="6239860" cy="725722"/>
          </a:xfrm>
        </p:spPr>
        <p:txBody>
          <a:bodyPr/>
          <a:lstStyle/>
          <a:p>
            <a:r>
              <a:rPr lang="en-US" b="1" dirty="0">
                <a:ln w="19050">
                  <a:solidFill>
                    <a:schemeClr val="bg1"/>
                  </a:solidFill>
                </a:ln>
                <a:solidFill>
                  <a:srgbClr val="004800"/>
                </a:solidFill>
                <a:cs typeface="Times New Roman" pitchFamily="18" charset="0"/>
              </a:rPr>
              <a:t>PATROL </a:t>
            </a:r>
            <a:r>
              <a:rPr lang="en-US" b="1" dirty="0" smtClean="0">
                <a:ln w="19050">
                  <a:solidFill>
                    <a:schemeClr val="bg1"/>
                  </a:solidFill>
                </a:ln>
                <a:solidFill>
                  <a:srgbClr val="004800"/>
                </a:solidFill>
                <a:cs typeface="Times New Roman" pitchFamily="18" charset="0"/>
              </a:rPr>
              <a:t>SQUADS</a:t>
            </a:r>
            <a:r>
              <a:rPr lang="en-US" sz="4000" b="1" dirty="0" smtClean="0">
                <a:ln w="19050">
                  <a:solidFill>
                    <a:schemeClr val="bg1"/>
                  </a:solidFill>
                </a:ln>
                <a:solidFill>
                  <a:srgbClr val="004800"/>
                </a:solidFill>
                <a:cs typeface="Times New Roman" pitchFamily="18" charset="0"/>
              </a:rPr>
              <a:t> </a:t>
            </a:r>
            <a:r>
              <a:rPr lang="en-US" sz="4000" b="1" dirty="0">
                <a:solidFill>
                  <a:srgbClr val="603000"/>
                </a:solidFill>
              </a:rPr>
              <a:t/>
            </a:r>
            <a:br>
              <a:rPr lang="en-US" sz="4000" b="1" dirty="0">
                <a:solidFill>
                  <a:srgbClr val="603000"/>
                </a:solidFill>
              </a:rPr>
            </a:br>
            <a:endParaRPr lang="en-US" dirty="0"/>
          </a:p>
        </p:txBody>
      </p:sp>
      <p:pic>
        <p:nvPicPr>
          <p:cNvPr id="16" name="Picture 15"/>
          <p:cNvPicPr>
            <a:picLocks noChangeAspect="1"/>
          </p:cNvPicPr>
          <p:nvPr/>
        </p:nvPicPr>
        <p:blipFill>
          <a:blip r:embed="rId3"/>
          <a:stretch>
            <a:fillRect/>
          </a:stretch>
        </p:blipFill>
        <p:spPr>
          <a:xfrm>
            <a:off x="357351" y="1124740"/>
            <a:ext cx="4009312" cy="2672222"/>
          </a:xfrm>
          <a:prstGeom prst="rect">
            <a:avLst/>
          </a:prstGeom>
          <a:ln w="38100">
            <a:solidFill>
              <a:srgbClr val="4C2600"/>
            </a:solidFill>
          </a:ln>
        </p:spPr>
      </p:pic>
      <p:sp>
        <p:nvSpPr>
          <p:cNvPr id="19" name="Rectangle 18"/>
          <p:cNvSpPr/>
          <p:nvPr/>
        </p:nvSpPr>
        <p:spPr>
          <a:xfrm>
            <a:off x="2704573" y="4971817"/>
            <a:ext cx="3969376" cy="1323439"/>
          </a:xfrm>
          <a:prstGeom prst="rect">
            <a:avLst/>
          </a:prstGeom>
        </p:spPr>
        <p:txBody>
          <a:bodyPr wrap="square">
            <a:spAutoFit/>
          </a:bodyPr>
          <a:lstStyle/>
          <a:p>
            <a:pPr>
              <a:spcBef>
                <a:spcPct val="50000"/>
              </a:spcBef>
            </a:pPr>
            <a:r>
              <a:rPr lang="en-US" sz="2000" b="1" u="sng" dirty="0" smtClean="0">
                <a:solidFill>
                  <a:srgbClr val="603000"/>
                </a:solidFill>
                <a:latin typeface="+mn-lt"/>
                <a:cs typeface="Times New Roman" pitchFamily="18" charset="0"/>
              </a:rPr>
              <a:t>Day Shift</a:t>
            </a:r>
            <a:r>
              <a:rPr lang="en-US" sz="2000" b="1" dirty="0" smtClean="0">
                <a:solidFill>
                  <a:srgbClr val="603000"/>
                </a:solidFill>
                <a:latin typeface="+mn-lt"/>
                <a:cs typeface="Times New Roman" pitchFamily="18" charset="0"/>
              </a:rPr>
              <a:t>:    6:00 am </a:t>
            </a:r>
            <a:r>
              <a:rPr lang="en-US" sz="2000" b="1" dirty="0">
                <a:solidFill>
                  <a:srgbClr val="603000"/>
                </a:solidFill>
                <a:latin typeface="+mn-lt"/>
                <a:cs typeface="Times New Roman" pitchFamily="18" charset="0"/>
              </a:rPr>
              <a:t>-</a:t>
            </a:r>
            <a:r>
              <a:rPr lang="en-US" sz="2000" b="1" dirty="0" smtClean="0">
                <a:solidFill>
                  <a:srgbClr val="603000"/>
                </a:solidFill>
                <a:latin typeface="+mn-lt"/>
                <a:cs typeface="Times New Roman" pitchFamily="18" charset="0"/>
              </a:rPr>
              <a:t> 6:00 pm</a:t>
            </a:r>
            <a:endParaRPr lang="en-US" sz="2000" b="1" dirty="0">
              <a:solidFill>
                <a:srgbClr val="603000"/>
              </a:solidFill>
              <a:latin typeface="+mn-lt"/>
              <a:cs typeface="Times New Roman" pitchFamily="18" charset="0"/>
            </a:endParaRPr>
          </a:p>
          <a:p>
            <a:pPr>
              <a:spcBef>
                <a:spcPct val="50000"/>
              </a:spcBef>
            </a:pPr>
            <a:r>
              <a:rPr lang="en-US" sz="2000" b="1" u="sng" dirty="0" smtClean="0">
                <a:solidFill>
                  <a:srgbClr val="603000"/>
                </a:solidFill>
                <a:latin typeface="+mn-lt"/>
                <a:cs typeface="Times New Roman" pitchFamily="18" charset="0"/>
              </a:rPr>
              <a:t>Night Shift</a:t>
            </a:r>
            <a:r>
              <a:rPr lang="en-US" sz="2000" b="1" dirty="0" smtClean="0">
                <a:solidFill>
                  <a:srgbClr val="603000"/>
                </a:solidFill>
                <a:latin typeface="+mn-lt"/>
                <a:cs typeface="Times New Roman" pitchFamily="18" charset="0"/>
              </a:rPr>
              <a:t>: 4:30 pm -  4:30 am</a:t>
            </a:r>
            <a:endParaRPr lang="en-US" sz="2000" b="1" dirty="0">
              <a:solidFill>
                <a:srgbClr val="603000"/>
              </a:solidFill>
              <a:latin typeface="+mn-lt"/>
              <a:cs typeface="Times New Roman" pitchFamily="18" charset="0"/>
            </a:endParaRPr>
          </a:p>
          <a:p>
            <a:pPr>
              <a:spcBef>
                <a:spcPct val="50000"/>
              </a:spcBef>
            </a:pPr>
            <a:r>
              <a:rPr lang="en-US" sz="2000" b="1" dirty="0" smtClean="0">
                <a:solidFill>
                  <a:srgbClr val="603000"/>
                </a:solidFill>
                <a:latin typeface="+mn-lt"/>
                <a:cs typeface="Times New Roman" pitchFamily="18" charset="0"/>
              </a:rPr>
              <a:t>                     7:00 pm - 7:00 am</a:t>
            </a:r>
            <a:endParaRPr lang="en-US" sz="2000" b="1" dirty="0">
              <a:solidFill>
                <a:srgbClr val="603000"/>
              </a:solidFill>
              <a:latin typeface="+mn-lt"/>
              <a:cs typeface="Times New Roman" pitchFamily="18" charset="0"/>
            </a:endParaRPr>
          </a:p>
        </p:txBody>
      </p:sp>
      <p:cxnSp>
        <p:nvCxnSpPr>
          <p:cNvPr id="20" name="Straight Connector 19"/>
          <p:cNvCxnSpPr/>
          <p:nvPr/>
        </p:nvCxnSpPr>
        <p:spPr>
          <a:xfrm>
            <a:off x="2925575" y="4871005"/>
            <a:ext cx="3491170" cy="0"/>
          </a:xfrm>
          <a:prstGeom prst="line">
            <a:avLst/>
          </a:prstGeom>
          <a:ln w="38100">
            <a:solidFill>
              <a:srgbClr val="004800"/>
            </a:solidFill>
            <a:prstDash val="solid"/>
          </a:ln>
        </p:spPr>
        <p:style>
          <a:lnRef idx="1">
            <a:schemeClr val="accent2"/>
          </a:lnRef>
          <a:fillRef idx="0">
            <a:schemeClr val="accent2"/>
          </a:fillRef>
          <a:effectRef idx="0">
            <a:schemeClr val="accent2"/>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160" y="1124740"/>
            <a:ext cx="4005578" cy="2672222"/>
          </a:xfrm>
          <a:prstGeom prst="rect">
            <a:avLst/>
          </a:prstGeom>
          <a:ln w="38100">
            <a:solidFill>
              <a:srgbClr val="3A1D00"/>
            </a:solidFill>
          </a:ln>
        </p:spPr>
      </p:pic>
      <p:sp>
        <p:nvSpPr>
          <p:cNvPr id="21" name="TextBox 20"/>
          <p:cNvSpPr txBox="1"/>
          <p:nvPr/>
        </p:nvSpPr>
        <p:spPr>
          <a:xfrm>
            <a:off x="3585365" y="4062308"/>
            <a:ext cx="2428640" cy="707886"/>
          </a:xfrm>
          <a:prstGeom prst="rect">
            <a:avLst/>
          </a:prstGeom>
          <a:noFill/>
        </p:spPr>
        <p:txBody>
          <a:bodyPr wrap="square" rtlCol="0">
            <a:spAutoFit/>
          </a:bodyPr>
          <a:lstStyle/>
          <a:p>
            <a:pPr>
              <a:spcBef>
                <a:spcPts val="0"/>
              </a:spcBef>
            </a:pPr>
            <a:r>
              <a:rPr lang="en-US" sz="2000" b="1" dirty="0" smtClean="0">
                <a:solidFill>
                  <a:srgbClr val="603000"/>
                </a:solidFill>
                <a:cs typeface="Times New Roman" pitchFamily="18" charset="0"/>
              </a:rPr>
              <a:t>A Days / A Nights</a:t>
            </a:r>
          </a:p>
          <a:p>
            <a:pPr>
              <a:spcBef>
                <a:spcPts val="0"/>
              </a:spcBef>
            </a:pPr>
            <a:r>
              <a:rPr lang="en-US" sz="2000" b="1" dirty="0" smtClean="0">
                <a:solidFill>
                  <a:srgbClr val="603000"/>
                </a:solidFill>
                <a:cs typeface="Times New Roman" pitchFamily="18" charset="0"/>
              </a:rPr>
              <a:t>B Days / B Nights</a:t>
            </a:r>
            <a:endParaRPr lang="en-US" sz="2000" b="1" dirty="0">
              <a:solidFill>
                <a:srgbClr val="603000"/>
              </a:solidFill>
              <a:cs typeface="Times New Roman" pitchFamily="18" charset="0"/>
            </a:endParaRPr>
          </a:p>
        </p:txBody>
      </p:sp>
    </p:spTree>
    <p:extLst>
      <p:ext uri="{BB962C8B-B14F-4D97-AF65-F5344CB8AC3E}">
        <p14:creationId xmlns:p14="http://schemas.microsoft.com/office/powerpoint/2010/main" val="3533894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50" y="89285"/>
            <a:ext cx="7604141" cy="841248"/>
          </a:xfrm>
        </p:spPr>
        <p:txBody>
          <a:bodyPr anchor="b" anchorCtr="0">
            <a:noAutofit/>
          </a:bodyPr>
          <a:lstStyle/>
          <a:p>
            <a:r>
              <a:rPr lang="en-US" sz="2900" b="1" dirty="0" smtClean="0">
                <a:ln w="19050">
                  <a:solidFill>
                    <a:schemeClr val="bg1"/>
                  </a:solidFill>
                </a:ln>
                <a:solidFill>
                  <a:srgbClr val="004800"/>
                </a:solidFill>
              </a:rPr>
              <a:t>WESTERN LOUDOUN STATION</a:t>
            </a:r>
            <a:br>
              <a:rPr lang="en-US" sz="2900" b="1" dirty="0" smtClean="0">
                <a:ln w="19050">
                  <a:solidFill>
                    <a:schemeClr val="bg1"/>
                  </a:solidFill>
                </a:ln>
                <a:solidFill>
                  <a:srgbClr val="004800"/>
                </a:solidFill>
              </a:rPr>
            </a:br>
            <a:r>
              <a:rPr lang="en-US" sz="2900" b="1" dirty="0" smtClean="0">
                <a:ln w="19050">
                  <a:solidFill>
                    <a:schemeClr val="bg1"/>
                  </a:solidFill>
                </a:ln>
                <a:solidFill>
                  <a:srgbClr val="004800"/>
                </a:solidFill>
              </a:rPr>
              <a:t>Service Areas</a:t>
            </a:r>
            <a:endParaRPr lang="en-US" sz="2900" b="1" dirty="0">
              <a:ln w="19050">
                <a:solidFill>
                  <a:schemeClr val="bg1"/>
                </a:solidFill>
              </a:ln>
              <a:solidFill>
                <a:srgbClr val="004800"/>
              </a:solidFill>
            </a:endParaRPr>
          </a:p>
        </p:txBody>
      </p:sp>
      <p:sp>
        <p:nvSpPr>
          <p:cNvPr id="6" name="TextBox 5"/>
          <p:cNvSpPr txBox="1"/>
          <p:nvPr/>
        </p:nvSpPr>
        <p:spPr>
          <a:xfrm>
            <a:off x="6705600" y="838200"/>
            <a:ext cx="2209800" cy="369332"/>
          </a:xfrm>
          <a:prstGeom prst="rect">
            <a:avLst/>
          </a:prstGeom>
          <a:noFill/>
        </p:spPr>
        <p:txBody>
          <a:bodyPr wrap="square" rtlCol="0">
            <a:spAutoFit/>
          </a:bodyPr>
          <a:lstStyle/>
          <a:p>
            <a:endParaRPr lang="en-US" dirty="0"/>
          </a:p>
        </p:txBody>
      </p:sp>
      <p:sp>
        <p:nvSpPr>
          <p:cNvPr id="7" name="TextBox 6"/>
          <p:cNvSpPr txBox="1"/>
          <p:nvPr/>
        </p:nvSpPr>
        <p:spPr>
          <a:xfrm>
            <a:off x="5774928" y="1022866"/>
            <a:ext cx="3263485" cy="5139869"/>
          </a:xfrm>
          <a:prstGeom prst="rect">
            <a:avLst/>
          </a:prstGeom>
          <a:noFill/>
        </p:spPr>
        <p:txBody>
          <a:bodyPr wrap="square" rtlCol="0">
            <a:spAutoFit/>
          </a:bodyPr>
          <a:lstStyle/>
          <a:p>
            <a:pPr algn="ctr"/>
            <a:endParaRPr lang="en-US" u="sng" dirty="0" smtClean="0"/>
          </a:p>
          <a:p>
            <a:pPr marL="285750" indent="-285750">
              <a:buFont typeface="Arial" panose="020B0604020202020204" pitchFamily="34" charset="0"/>
              <a:buChar char="•"/>
            </a:pPr>
            <a:r>
              <a:rPr lang="en-US" sz="2000" b="1" dirty="0" smtClean="0">
                <a:solidFill>
                  <a:srgbClr val="3E1F00"/>
                </a:solidFill>
              </a:rPr>
              <a:t>Includes service to the  Town of Purcellville [700]</a:t>
            </a:r>
          </a:p>
          <a:p>
            <a:endParaRPr lang="en-US" sz="1000" b="1" dirty="0" smtClean="0">
              <a:solidFill>
                <a:srgbClr val="3E1F00"/>
              </a:solidFill>
            </a:endParaRPr>
          </a:p>
          <a:p>
            <a:pPr marL="285750" indent="-285750">
              <a:buFont typeface="Arial" panose="020B0604020202020204" pitchFamily="34" charset="0"/>
              <a:buChar char="•"/>
            </a:pPr>
            <a:r>
              <a:rPr lang="en-US" sz="2000" b="1" dirty="0" smtClean="0">
                <a:solidFill>
                  <a:srgbClr val="3E1F00"/>
                </a:solidFill>
              </a:rPr>
              <a:t>Western Loudoun population estimate as of January </a:t>
            </a:r>
            <a:r>
              <a:rPr lang="en-US" sz="2000" b="1" dirty="0">
                <a:solidFill>
                  <a:srgbClr val="3E1F00"/>
                </a:solidFill>
              </a:rPr>
              <a:t>1</a:t>
            </a:r>
            <a:r>
              <a:rPr lang="en-US" sz="2000" b="1" dirty="0" smtClean="0">
                <a:solidFill>
                  <a:srgbClr val="3E1F00"/>
                </a:solidFill>
              </a:rPr>
              <a:t>, 2019:   </a:t>
            </a:r>
            <a:r>
              <a:rPr lang="en-US" sz="2000" b="1" dirty="0" smtClean="0">
                <a:solidFill>
                  <a:srgbClr val="FF0000"/>
                </a:solidFill>
              </a:rPr>
              <a:t>53,144</a:t>
            </a:r>
          </a:p>
          <a:p>
            <a:endParaRPr lang="en-US" sz="1000" dirty="0" smtClean="0">
              <a:latin typeface="+mn-lt"/>
            </a:endParaRPr>
          </a:p>
          <a:p>
            <a:pPr marL="285750" indent="-285750">
              <a:buFont typeface="Arial" panose="020B0604020202020204" pitchFamily="34" charset="0"/>
              <a:buChar char="•"/>
            </a:pPr>
            <a:r>
              <a:rPr lang="en-US" sz="2000" b="1" dirty="0" smtClean="0">
                <a:solidFill>
                  <a:srgbClr val="3E1F00"/>
                </a:solidFill>
                <a:latin typeface="+mn-lt"/>
              </a:rPr>
              <a:t>Deputy</a:t>
            </a:r>
            <a:r>
              <a:rPr lang="en-US" sz="2000" b="1" dirty="0" smtClean="0">
                <a:solidFill>
                  <a:srgbClr val="3E1F00"/>
                </a:solidFill>
              </a:rPr>
              <a:t> Patrol Area:  </a:t>
            </a:r>
            <a:r>
              <a:rPr lang="en-US" sz="2000" b="1" dirty="0" smtClean="0">
                <a:solidFill>
                  <a:srgbClr val="FF0000"/>
                </a:solidFill>
              </a:rPr>
              <a:t>Approx. 315 </a:t>
            </a:r>
            <a:r>
              <a:rPr lang="en-US" sz="2000" b="1" dirty="0">
                <a:solidFill>
                  <a:srgbClr val="FF0000"/>
                </a:solidFill>
              </a:rPr>
              <a:t>s</a:t>
            </a:r>
            <a:r>
              <a:rPr lang="en-US" sz="2000" b="1" dirty="0" smtClean="0">
                <a:solidFill>
                  <a:srgbClr val="FF0000"/>
                </a:solidFill>
              </a:rPr>
              <a:t>q. miles </a:t>
            </a:r>
          </a:p>
          <a:p>
            <a:pPr marL="285750" indent="-285750">
              <a:buFont typeface="Arial" panose="020B0604020202020204" pitchFamily="34" charset="0"/>
              <a:buChar char="•"/>
            </a:pPr>
            <a:endParaRPr lang="en-US" sz="1000" b="1" dirty="0">
              <a:solidFill>
                <a:srgbClr val="FF0000"/>
              </a:solidFill>
            </a:endParaRPr>
          </a:p>
          <a:p>
            <a:pPr marL="285750" indent="-285750">
              <a:buFont typeface="Arial" panose="020B0604020202020204" pitchFamily="34" charset="0"/>
              <a:buChar char="•"/>
            </a:pPr>
            <a:r>
              <a:rPr lang="en-US" sz="2000" b="1" dirty="0" smtClean="0">
                <a:solidFill>
                  <a:srgbClr val="3A1D00"/>
                </a:solidFill>
              </a:rPr>
              <a:t>2017 Calls for Service: </a:t>
            </a:r>
            <a:r>
              <a:rPr lang="en-US" sz="2000" b="1" dirty="0" smtClean="0">
                <a:solidFill>
                  <a:srgbClr val="FF0000"/>
                </a:solidFill>
              </a:rPr>
              <a:t>20,511</a:t>
            </a:r>
          </a:p>
          <a:p>
            <a:pPr marL="285750" indent="-285750">
              <a:buFont typeface="Arial" panose="020B0604020202020204" pitchFamily="34" charset="0"/>
              <a:buChar char="•"/>
            </a:pPr>
            <a:endParaRPr lang="en-US" sz="1000" b="1" dirty="0">
              <a:solidFill>
                <a:srgbClr val="FF0000"/>
              </a:solidFill>
            </a:endParaRPr>
          </a:p>
          <a:p>
            <a:pPr marL="285750" indent="-285750">
              <a:buFont typeface="Arial" panose="020B0604020202020204" pitchFamily="34" charset="0"/>
              <a:buChar char="•"/>
            </a:pPr>
            <a:r>
              <a:rPr lang="en-US" sz="2000" b="1" dirty="0" smtClean="0">
                <a:solidFill>
                  <a:srgbClr val="3A1D00"/>
                </a:solidFill>
              </a:rPr>
              <a:t>2018 Calls for Service: </a:t>
            </a:r>
            <a:r>
              <a:rPr lang="en-US" sz="2000" b="1" dirty="0" smtClean="0">
                <a:solidFill>
                  <a:srgbClr val="FF0000"/>
                </a:solidFill>
              </a:rPr>
              <a:t>22,233</a:t>
            </a:r>
            <a:endParaRPr lang="en-US" sz="2000" b="1" dirty="0" smtClean="0">
              <a:solidFill>
                <a:srgbClr val="4C2600"/>
              </a:solidFill>
            </a:endParaRPr>
          </a:p>
          <a:p>
            <a:pPr marL="285750" indent="-285750">
              <a:buFont typeface="Arial" panose="020B0604020202020204" pitchFamily="34" charset="0"/>
              <a:buChar char="•"/>
            </a:pPr>
            <a:endParaRPr lang="en-US" sz="1000" b="1" u="sng" dirty="0" smtClean="0">
              <a:solidFill>
                <a:srgbClr val="FF0000"/>
              </a:solidFill>
            </a:endParaRPr>
          </a:p>
        </p:txBody>
      </p:sp>
      <p:sp>
        <p:nvSpPr>
          <p:cNvPr id="4" name="TextBox 3"/>
          <p:cNvSpPr txBox="1"/>
          <p:nvPr/>
        </p:nvSpPr>
        <p:spPr>
          <a:xfrm>
            <a:off x="312136" y="6149512"/>
            <a:ext cx="5495817" cy="261610"/>
          </a:xfrm>
          <a:prstGeom prst="rect">
            <a:avLst/>
          </a:prstGeom>
          <a:solidFill>
            <a:schemeClr val="tx1"/>
          </a:solidFill>
        </p:spPr>
        <p:txBody>
          <a:bodyPr wrap="square" rtlCol="0">
            <a:spAutoFit/>
          </a:bodyPr>
          <a:lstStyle/>
          <a:p>
            <a:pPr algn="ctr"/>
            <a:r>
              <a:rPr lang="en-US" sz="1100" b="1" dirty="0" smtClean="0">
                <a:solidFill>
                  <a:srgbClr val="FFFF00"/>
                </a:solidFill>
              </a:rPr>
              <a:t>Western Loudoun Sectors/Beats: 510, 520, 530, 540, 550, &amp; 700</a:t>
            </a:r>
            <a:endParaRPr lang="en-US" sz="1100" b="1" dirty="0">
              <a:solidFill>
                <a:srgbClr val="FFFF00"/>
              </a:solidFill>
            </a:endParaRPr>
          </a:p>
        </p:txBody>
      </p:sp>
      <p:pic>
        <p:nvPicPr>
          <p:cNvPr id="3" name="Picture 2"/>
          <p:cNvPicPr>
            <a:picLocks noChangeAspect="1"/>
          </p:cNvPicPr>
          <p:nvPr/>
        </p:nvPicPr>
        <p:blipFill>
          <a:blip r:embed="rId3"/>
          <a:stretch>
            <a:fillRect/>
          </a:stretch>
        </p:blipFill>
        <p:spPr>
          <a:xfrm>
            <a:off x="536030" y="990392"/>
            <a:ext cx="5022606" cy="501413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0016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772400" cy="990600"/>
          </a:xfrm>
        </p:spPr>
        <p:txBody>
          <a:bodyPr>
            <a:noAutofit/>
          </a:bodyPr>
          <a:lstStyle/>
          <a:p>
            <a:pPr algn="ctr"/>
            <a:r>
              <a:rPr lang="en-US" sz="3600" b="1" dirty="0" smtClean="0">
                <a:ln w="19050">
                  <a:solidFill>
                    <a:schemeClr val="accent3"/>
                  </a:solidFill>
                </a:ln>
                <a:solidFill>
                  <a:srgbClr val="004800"/>
                </a:solidFill>
                <a:latin typeface="+mn-lt"/>
                <a:cs typeface="Times New Roman" panose="02020603050405020304" pitchFamily="18" charset="0"/>
              </a:rPr>
              <a:t>Loudoun County Map </a:t>
            </a:r>
            <a:r>
              <a:rPr lang="en-US" sz="3200" b="1" dirty="0" smtClean="0">
                <a:ln w="12700">
                  <a:solidFill>
                    <a:srgbClr val="458B66"/>
                  </a:solidFill>
                </a:ln>
                <a:solidFill>
                  <a:schemeClr val="bg1"/>
                </a:solidFill>
                <a:latin typeface="+mn-lt"/>
                <a:cs typeface="Times New Roman" panose="02020603050405020304" pitchFamily="18" charset="0"/>
              </a:rPr>
              <a:t/>
            </a:r>
            <a:br>
              <a:rPr lang="en-US" sz="3200" b="1" dirty="0" smtClean="0">
                <a:ln w="12700">
                  <a:solidFill>
                    <a:srgbClr val="458B66"/>
                  </a:solidFill>
                </a:ln>
                <a:solidFill>
                  <a:schemeClr val="bg1"/>
                </a:solidFill>
                <a:latin typeface="+mn-lt"/>
                <a:cs typeface="Times New Roman" panose="02020603050405020304" pitchFamily="18" charset="0"/>
              </a:rPr>
            </a:br>
            <a:r>
              <a:rPr lang="en-US" sz="2400" b="1" dirty="0" smtClean="0">
                <a:ln w="12700">
                  <a:solidFill>
                    <a:srgbClr val="458B66"/>
                  </a:solidFill>
                </a:ln>
                <a:solidFill>
                  <a:schemeClr val="bg1"/>
                </a:solidFill>
                <a:latin typeface="+mn-lt"/>
                <a:cs typeface="Times New Roman" panose="02020603050405020304" pitchFamily="18" charset="0"/>
              </a:rPr>
              <a:t>w/ Station Boundaries / Sectors</a:t>
            </a:r>
            <a:endParaRPr lang="en-US" sz="2400" b="1" dirty="0">
              <a:ln w="12700">
                <a:solidFill>
                  <a:srgbClr val="458B66"/>
                </a:solidFill>
              </a:ln>
              <a:solidFill>
                <a:schemeClr val="bg1"/>
              </a:solidFill>
              <a:latin typeface="+mn-lt"/>
              <a:cs typeface="Times New Roman" panose="02020603050405020304" pitchFamily="18" charset="0"/>
            </a:endParaRPr>
          </a:p>
        </p:txBody>
      </p:sp>
      <p:pic>
        <p:nvPicPr>
          <p:cNvPr id="47105" name="Picture 1"/>
          <p:cNvPicPr>
            <a:picLocks noGrp="1" noChangeAspect="1" noChangeArrowheads="1"/>
          </p:cNvPicPr>
          <p:nvPr>
            <p:ph idx="1"/>
          </p:nvPr>
        </p:nvPicPr>
        <p:blipFill>
          <a:blip r:embed="rId2" cstate="print"/>
          <a:srcRect/>
          <a:stretch>
            <a:fillRect/>
          </a:stretch>
        </p:blipFill>
        <p:spPr bwMode="auto">
          <a:xfrm>
            <a:off x="876147" y="923325"/>
            <a:ext cx="7467600" cy="5394900"/>
          </a:xfrm>
          <a:prstGeom prst="rect">
            <a:avLst/>
          </a:prstGeom>
          <a:noFill/>
          <a:ln w="57150">
            <a:solidFill>
              <a:srgbClr val="4C8457"/>
            </a:solidFill>
            <a:miter lim="800000"/>
            <a:headEnd/>
            <a:tailEnd/>
          </a:ln>
          <a:effectLst/>
        </p:spPr>
      </p:pic>
      <p:sp>
        <p:nvSpPr>
          <p:cNvPr id="3" name="TextBox 2"/>
          <p:cNvSpPr txBox="1"/>
          <p:nvPr/>
        </p:nvSpPr>
        <p:spPr>
          <a:xfrm>
            <a:off x="777249" y="6153922"/>
            <a:ext cx="7665395" cy="307777"/>
          </a:xfrm>
          <a:prstGeom prst="rect">
            <a:avLst/>
          </a:prstGeom>
          <a:solidFill>
            <a:schemeClr val="accent3">
              <a:lumMod val="85000"/>
            </a:schemeClr>
          </a:solidFill>
          <a:ln w="25400">
            <a:solidFill>
              <a:schemeClr val="tx2">
                <a:lumMod val="95000"/>
                <a:lumOff val="5000"/>
              </a:schemeClr>
            </a:solidFill>
          </a:ln>
        </p:spPr>
        <p:txBody>
          <a:bodyPr wrap="square" rtlCol="0">
            <a:spAutoFit/>
          </a:bodyPr>
          <a:lstStyle/>
          <a:p>
            <a:r>
              <a:rPr lang="en-US" sz="1400" b="1" dirty="0" smtClean="0">
                <a:solidFill>
                  <a:schemeClr val="accent2"/>
                </a:solidFill>
              </a:rPr>
              <a:t>PATROL SECTORS ARE DESIGNED TO DELIVER EFFICIENT PUBLIC SAFETY SERVICE. </a:t>
            </a:r>
          </a:p>
        </p:txBody>
      </p:sp>
      <p:sp>
        <p:nvSpPr>
          <p:cNvPr id="9" name="Down Arrow Callout 8"/>
          <p:cNvSpPr/>
          <p:nvPr/>
        </p:nvSpPr>
        <p:spPr>
          <a:xfrm rot="2361164">
            <a:off x="6334296" y="1520563"/>
            <a:ext cx="1109164" cy="2351257"/>
          </a:xfrm>
          <a:prstGeom prst="downArrowCallout">
            <a:avLst>
              <a:gd name="adj1" fmla="val 16821"/>
              <a:gd name="adj2" fmla="val 17889"/>
              <a:gd name="adj3" fmla="val 21213"/>
              <a:gd name="adj4" fmla="val 50801"/>
            </a:avLst>
          </a:prstGeom>
          <a:solidFill>
            <a:srgbClr val="F8A6E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000" dirty="0" smtClean="0">
                <a:solidFill>
                  <a:srgbClr val="C00000"/>
                </a:solidFill>
              </a:rPr>
              <a:t> </a:t>
            </a:r>
            <a:r>
              <a:rPr lang="en-US" sz="1000" b="1" dirty="0" smtClean="0">
                <a:solidFill>
                  <a:srgbClr val="C00000"/>
                </a:solidFill>
              </a:rPr>
              <a:t>ASHBURN STATION</a:t>
            </a:r>
          </a:p>
          <a:p>
            <a:pPr algn="ctr"/>
            <a:r>
              <a:rPr lang="en-US" sz="1000" b="1" dirty="0" smtClean="0">
                <a:solidFill>
                  <a:srgbClr val="C00000"/>
                </a:solidFill>
              </a:rPr>
              <a:t>(300s)</a:t>
            </a:r>
          </a:p>
          <a:p>
            <a:pPr algn="ctr"/>
            <a:r>
              <a:rPr lang="en-US" sz="1000" b="1" dirty="0" smtClean="0">
                <a:solidFill>
                  <a:srgbClr val="C00000"/>
                </a:solidFill>
              </a:rPr>
              <a:t>Population Estimate:</a:t>
            </a:r>
          </a:p>
          <a:p>
            <a:pPr algn="ctr"/>
            <a:r>
              <a:rPr lang="en-US" sz="1000" b="1" dirty="0" smtClean="0">
                <a:solidFill>
                  <a:srgbClr val="C00000"/>
                </a:solidFill>
              </a:rPr>
              <a:t>94,209</a:t>
            </a:r>
          </a:p>
          <a:p>
            <a:pPr algn="ctr"/>
            <a:r>
              <a:rPr lang="en-US" sz="1000" b="1" dirty="0" smtClean="0">
                <a:solidFill>
                  <a:srgbClr val="C00000"/>
                </a:solidFill>
              </a:rPr>
              <a:t>35.5 sq.mi.</a:t>
            </a:r>
          </a:p>
          <a:p>
            <a:pPr algn="ctr"/>
            <a:endParaRPr lang="en-US" sz="1000" dirty="0"/>
          </a:p>
        </p:txBody>
      </p:sp>
      <p:sp>
        <p:nvSpPr>
          <p:cNvPr id="10" name="Down Arrow Callout 9"/>
          <p:cNvSpPr/>
          <p:nvPr/>
        </p:nvSpPr>
        <p:spPr>
          <a:xfrm rot="15304924">
            <a:off x="2315011" y="4282952"/>
            <a:ext cx="1251544" cy="2014082"/>
          </a:xfrm>
          <a:prstGeom prst="downArrowCallout">
            <a:avLst>
              <a:gd name="adj1" fmla="val 16528"/>
              <a:gd name="adj2" fmla="val 17520"/>
              <a:gd name="adj3" fmla="val 22523"/>
              <a:gd name="adj4" fmla="val 45633"/>
            </a:avLst>
          </a:prstGeom>
          <a:solidFill>
            <a:schemeClr val="accent3">
              <a:lumMod val="85000"/>
            </a:schemeClr>
          </a:soli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00" b="1" dirty="0" smtClean="0">
                <a:solidFill>
                  <a:schemeClr val="tx2">
                    <a:lumMod val="95000"/>
                    <a:lumOff val="5000"/>
                  </a:schemeClr>
                </a:solidFill>
              </a:rPr>
              <a:t>DULLES SOUTH STATION (400s)</a:t>
            </a:r>
          </a:p>
          <a:p>
            <a:pPr algn="ctr"/>
            <a:r>
              <a:rPr lang="en-US" sz="1000" b="1" dirty="0" smtClean="0">
                <a:solidFill>
                  <a:schemeClr val="tx2">
                    <a:lumMod val="95000"/>
                    <a:lumOff val="5000"/>
                  </a:schemeClr>
                </a:solidFill>
              </a:rPr>
              <a:t>Population Estimate: 109,856</a:t>
            </a:r>
          </a:p>
          <a:p>
            <a:pPr algn="ctr"/>
            <a:r>
              <a:rPr lang="en-US" sz="1000" b="1" dirty="0" smtClean="0">
                <a:solidFill>
                  <a:schemeClr val="tx2">
                    <a:lumMod val="95000"/>
                    <a:lumOff val="5000"/>
                  </a:schemeClr>
                </a:solidFill>
              </a:rPr>
              <a:t>116 sq.mi.</a:t>
            </a:r>
            <a:endParaRPr lang="en-US" sz="1000" b="1" dirty="0">
              <a:solidFill>
                <a:schemeClr val="tx2">
                  <a:lumMod val="95000"/>
                  <a:lumOff val="5000"/>
                </a:schemeClr>
              </a:solidFill>
            </a:endParaRPr>
          </a:p>
        </p:txBody>
      </p:sp>
      <p:sp>
        <p:nvSpPr>
          <p:cNvPr id="11" name="Down Arrow Callout 10"/>
          <p:cNvSpPr/>
          <p:nvPr/>
        </p:nvSpPr>
        <p:spPr>
          <a:xfrm rot="6827491">
            <a:off x="7289737" y="3984576"/>
            <a:ext cx="1318219" cy="2027595"/>
          </a:xfrm>
          <a:prstGeom prst="downArrowCallout">
            <a:avLst>
              <a:gd name="adj1" fmla="val 14068"/>
              <a:gd name="adj2" fmla="val 20339"/>
              <a:gd name="adj3" fmla="val 15966"/>
              <a:gd name="adj4" fmla="val 43722"/>
            </a:avLst>
          </a:prstGeom>
          <a:solidFill>
            <a:schemeClr val="accent5">
              <a:lumMod val="90000"/>
            </a:schemeClr>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solidFill>
                  <a:srgbClr val="0066CC"/>
                </a:solidFill>
              </a:rPr>
              <a:t>EASTERN LOUDOUN STATION (200s)</a:t>
            </a:r>
          </a:p>
          <a:p>
            <a:pPr algn="ctr"/>
            <a:r>
              <a:rPr lang="en-US" sz="1000" b="1" dirty="0" smtClean="0">
                <a:solidFill>
                  <a:srgbClr val="0066CC"/>
                </a:solidFill>
              </a:rPr>
              <a:t>Population Estimate: 81,899</a:t>
            </a:r>
          </a:p>
          <a:p>
            <a:pPr algn="ctr"/>
            <a:r>
              <a:rPr lang="en-US" sz="1000" b="1" dirty="0" smtClean="0">
                <a:solidFill>
                  <a:srgbClr val="0066CC"/>
                </a:solidFill>
              </a:rPr>
              <a:t>26.8 sq. mi. </a:t>
            </a:r>
            <a:endParaRPr lang="en-US" sz="1000" b="1" dirty="0">
              <a:solidFill>
                <a:srgbClr val="0066CC"/>
              </a:solidFill>
            </a:endParaRPr>
          </a:p>
        </p:txBody>
      </p:sp>
      <p:sp>
        <p:nvSpPr>
          <p:cNvPr id="12" name="Down Arrow Callout 11"/>
          <p:cNvSpPr/>
          <p:nvPr/>
        </p:nvSpPr>
        <p:spPr>
          <a:xfrm rot="18780139">
            <a:off x="1208412" y="1881897"/>
            <a:ext cx="1123469" cy="2290255"/>
          </a:xfrm>
          <a:prstGeom prst="downArrowCallout">
            <a:avLst>
              <a:gd name="adj1" fmla="val 17715"/>
              <a:gd name="adj2" fmla="val 18383"/>
              <a:gd name="adj3" fmla="val 23842"/>
              <a:gd name="adj4" fmla="val 53887"/>
            </a:avLst>
          </a:prstGeom>
          <a:solidFill>
            <a:srgbClr val="B2F1AD"/>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b="1" dirty="0" smtClean="0">
                <a:solidFill>
                  <a:srgbClr val="00B050"/>
                </a:solidFill>
              </a:rPr>
              <a:t>WESTERN LOUDOUN STATION</a:t>
            </a:r>
          </a:p>
          <a:p>
            <a:pPr algn="ctr"/>
            <a:r>
              <a:rPr lang="en-US" sz="1000" b="1" dirty="0" smtClean="0">
                <a:solidFill>
                  <a:srgbClr val="00B050"/>
                </a:solidFill>
              </a:rPr>
              <a:t>(500s &amp; 700)</a:t>
            </a:r>
          </a:p>
          <a:p>
            <a:pPr algn="ctr"/>
            <a:r>
              <a:rPr lang="en-US" sz="1000" b="1" dirty="0" smtClean="0">
                <a:solidFill>
                  <a:srgbClr val="00B050"/>
                </a:solidFill>
              </a:rPr>
              <a:t>Population Estimate: 52,430</a:t>
            </a:r>
          </a:p>
          <a:p>
            <a:pPr algn="ctr"/>
            <a:r>
              <a:rPr lang="en-US" sz="1000" b="1" dirty="0" smtClean="0">
                <a:solidFill>
                  <a:srgbClr val="00B050"/>
                </a:solidFill>
              </a:rPr>
              <a:t>315.4 sq.mi.</a:t>
            </a:r>
            <a:endParaRPr lang="en-US" sz="1000" b="1" dirty="0">
              <a:solidFill>
                <a:srgbClr val="00B050"/>
              </a:solidFill>
            </a:endParaRPr>
          </a:p>
        </p:txBody>
      </p:sp>
    </p:spTree>
    <p:extLst>
      <p:ext uri="{BB962C8B-B14F-4D97-AF65-F5344CB8AC3E}">
        <p14:creationId xmlns:p14="http://schemas.microsoft.com/office/powerpoint/2010/main" val="6230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3483" y="38015"/>
            <a:ext cx="3007422" cy="830997"/>
          </a:xfrm>
          <a:prstGeom prst="rect">
            <a:avLst/>
          </a:prstGeom>
          <a:noFill/>
        </p:spPr>
        <p:txBody>
          <a:bodyPr wrap="square" rtlCol="0">
            <a:spAutoFit/>
          </a:bodyPr>
          <a:lstStyle/>
          <a:p>
            <a:r>
              <a:rPr lang="en-US" sz="4800" b="1" dirty="0" smtClean="0">
                <a:ln w="19050">
                  <a:solidFill>
                    <a:schemeClr val="bg1"/>
                  </a:solidFill>
                </a:ln>
                <a:solidFill>
                  <a:srgbClr val="004800"/>
                </a:solidFill>
                <a:latin typeface="+mn-lt"/>
                <a:cs typeface="Times New Roman" panose="02020603050405020304" pitchFamily="18" charset="0"/>
              </a:rPr>
              <a:t>TEXT 911</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080" y="1381688"/>
            <a:ext cx="1970290" cy="4965221"/>
          </a:xfrm>
          <a:prstGeom prst="rect">
            <a:avLst/>
          </a:prstGeom>
        </p:spPr>
      </p:pic>
      <p:sp>
        <p:nvSpPr>
          <p:cNvPr id="4" name="Down Arrow 3"/>
          <p:cNvSpPr/>
          <p:nvPr/>
        </p:nvSpPr>
        <p:spPr>
          <a:xfrm rot="16200000">
            <a:off x="1981200" y="3287438"/>
            <a:ext cx="365760" cy="822960"/>
          </a:xfrm>
          <a:prstGeom prst="downArrow">
            <a:avLst/>
          </a:prstGeom>
          <a:solidFill>
            <a:srgbClr val="C00000"/>
          </a:solidFill>
          <a:ln>
            <a:solidFill>
              <a:srgbClr val="00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own Arrow 4"/>
          <p:cNvSpPr/>
          <p:nvPr/>
        </p:nvSpPr>
        <p:spPr>
          <a:xfrm rot="16200000">
            <a:off x="1981200" y="3734339"/>
            <a:ext cx="365760" cy="822960"/>
          </a:xfrm>
          <a:prstGeom prst="downArrow">
            <a:avLst/>
          </a:prstGeom>
          <a:solidFill>
            <a:srgbClr val="A50021"/>
          </a:solidFill>
          <a:ln>
            <a:solidFill>
              <a:srgbClr val="00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8262" y="2491121"/>
            <a:ext cx="1600200" cy="1323439"/>
          </a:xfrm>
          <a:prstGeom prst="rect">
            <a:avLst/>
          </a:prstGeom>
          <a:solidFill>
            <a:srgbClr val="FFFF99"/>
          </a:solidFill>
          <a:ln w="28575">
            <a:solidFill>
              <a:srgbClr val="A50021"/>
            </a:solidFill>
          </a:ln>
        </p:spPr>
        <p:txBody>
          <a:bodyPr wrap="square" rtlCol="0">
            <a:spAutoFit/>
          </a:bodyPr>
          <a:lstStyle/>
          <a:p>
            <a:pPr algn="ctr"/>
            <a:r>
              <a:rPr lang="en-US" sz="1600" b="1" dirty="0" smtClean="0">
                <a:solidFill>
                  <a:srgbClr val="0070C0"/>
                </a:solidFill>
              </a:rPr>
              <a:t>If you are deaf, hard of hearing, or have a speech disability.</a:t>
            </a:r>
          </a:p>
        </p:txBody>
      </p:sp>
      <p:sp>
        <p:nvSpPr>
          <p:cNvPr id="10" name="TextBox 9"/>
          <p:cNvSpPr txBox="1"/>
          <p:nvPr/>
        </p:nvSpPr>
        <p:spPr>
          <a:xfrm>
            <a:off x="152400" y="3914372"/>
            <a:ext cx="1600200" cy="1323439"/>
          </a:xfrm>
          <a:prstGeom prst="rect">
            <a:avLst/>
          </a:prstGeom>
          <a:solidFill>
            <a:srgbClr val="FFFF99"/>
          </a:solidFill>
          <a:ln w="28575">
            <a:solidFill>
              <a:srgbClr val="A50021"/>
            </a:solidFill>
          </a:ln>
        </p:spPr>
        <p:txBody>
          <a:bodyPr wrap="square" rtlCol="0">
            <a:spAutoFit/>
          </a:bodyPr>
          <a:lstStyle/>
          <a:p>
            <a:pPr algn="ctr"/>
            <a:r>
              <a:rPr lang="en-US" sz="1600" b="1" dirty="0" smtClean="0">
                <a:solidFill>
                  <a:srgbClr val="0070C0"/>
                </a:solidFill>
              </a:rPr>
              <a:t>If you cannot speak due to injury or medical condition.</a:t>
            </a:r>
          </a:p>
        </p:txBody>
      </p:sp>
      <p:sp>
        <p:nvSpPr>
          <p:cNvPr id="11" name="TextBox 10"/>
          <p:cNvSpPr txBox="1"/>
          <p:nvPr/>
        </p:nvSpPr>
        <p:spPr>
          <a:xfrm>
            <a:off x="4541953" y="3911490"/>
            <a:ext cx="1600200" cy="830997"/>
          </a:xfrm>
          <a:prstGeom prst="rect">
            <a:avLst/>
          </a:prstGeom>
          <a:solidFill>
            <a:srgbClr val="FFFF99"/>
          </a:solidFill>
          <a:ln w="28575">
            <a:solidFill>
              <a:srgbClr val="A50021"/>
            </a:solidFill>
          </a:ln>
        </p:spPr>
        <p:txBody>
          <a:bodyPr wrap="square" rtlCol="0">
            <a:spAutoFit/>
          </a:bodyPr>
          <a:lstStyle/>
          <a:p>
            <a:pPr algn="ctr"/>
            <a:r>
              <a:rPr lang="en-US" sz="1600" b="1" dirty="0" smtClean="0">
                <a:solidFill>
                  <a:srgbClr val="0070C0"/>
                </a:solidFill>
              </a:rPr>
              <a:t>If you are in a threatening situation.</a:t>
            </a:r>
          </a:p>
        </p:txBody>
      </p:sp>
      <p:sp>
        <p:nvSpPr>
          <p:cNvPr id="12" name="TextBox 11"/>
          <p:cNvSpPr txBox="1"/>
          <p:nvPr/>
        </p:nvSpPr>
        <p:spPr>
          <a:xfrm>
            <a:off x="4521211" y="4822312"/>
            <a:ext cx="1600200" cy="830997"/>
          </a:xfrm>
          <a:prstGeom prst="rect">
            <a:avLst/>
          </a:prstGeom>
          <a:solidFill>
            <a:srgbClr val="FFFF99"/>
          </a:solidFill>
          <a:ln w="28575">
            <a:solidFill>
              <a:srgbClr val="A50021"/>
            </a:solidFill>
          </a:ln>
        </p:spPr>
        <p:txBody>
          <a:bodyPr wrap="square" rtlCol="0">
            <a:spAutoFit/>
          </a:bodyPr>
          <a:lstStyle/>
          <a:p>
            <a:pPr algn="ctr"/>
            <a:r>
              <a:rPr lang="en-US" sz="1600" b="1" dirty="0" smtClean="0">
                <a:solidFill>
                  <a:srgbClr val="0070C0"/>
                </a:solidFill>
              </a:rPr>
              <a:t>If your mobile reception signal is poor.</a:t>
            </a:r>
          </a:p>
        </p:txBody>
      </p:sp>
      <p:sp>
        <p:nvSpPr>
          <p:cNvPr id="13" name="Down Arrow 12"/>
          <p:cNvSpPr/>
          <p:nvPr/>
        </p:nvSpPr>
        <p:spPr>
          <a:xfrm rot="5400000">
            <a:off x="3926851" y="4148127"/>
            <a:ext cx="365760" cy="822960"/>
          </a:xfrm>
          <a:prstGeom prst="downArrow">
            <a:avLst/>
          </a:prstGeom>
          <a:solidFill>
            <a:srgbClr val="C00000"/>
          </a:solidFill>
          <a:ln>
            <a:solidFill>
              <a:srgbClr val="00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rot="5400000">
            <a:off x="3926851" y="4527932"/>
            <a:ext cx="365760" cy="822960"/>
          </a:xfrm>
          <a:prstGeom prst="downArrow">
            <a:avLst/>
          </a:prstGeom>
          <a:solidFill>
            <a:srgbClr val="C00000"/>
          </a:solidFill>
          <a:ln>
            <a:solidFill>
              <a:srgbClr val="00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952500" y="219044"/>
            <a:ext cx="2329099" cy="461665"/>
          </a:xfrm>
          <a:prstGeom prst="rect">
            <a:avLst/>
          </a:prstGeom>
          <a:noFill/>
        </p:spPr>
        <p:txBody>
          <a:bodyPr wrap="none" rtlCol="0">
            <a:spAutoFit/>
          </a:bodyPr>
          <a:lstStyle/>
          <a:p>
            <a:r>
              <a:rPr lang="en-US" sz="2400" b="1" dirty="0" smtClean="0">
                <a:solidFill>
                  <a:srgbClr val="C00000"/>
                </a:solidFill>
              </a:rPr>
              <a:t>CALL</a:t>
            </a:r>
            <a:r>
              <a:rPr lang="en-US" sz="2400" b="1" dirty="0" smtClean="0">
                <a:solidFill>
                  <a:schemeClr val="bg1"/>
                </a:solidFill>
              </a:rPr>
              <a:t> </a:t>
            </a:r>
            <a:r>
              <a:rPr lang="en-US" sz="2000" b="1" u="sng" dirty="0" smtClean="0">
                <a:solidFill>
                  <a:schemeClr val="bg1"/>
                </a:solidFill>
              </a:rPr>
              <a:t>if You Can</a:t>
            </a:r>
          </a:p>
        </p:txBody>
      </p:sp>
      <p:sp>
        <p:nvSpPr>
          <p:cNvPr id="15" name="TextBox 14"/>
          <p:cNvSpPr txBox="1"/>
          <p:nvPr/>
        </p:nvSpPr>
        <p:spPr>
          <a:xfrm>
            <a:off x="6019800" y="219044"/>
            <a:ext cx="2539862" cy="461665"/>
          </a:xfrm>
          <a:prstGeom prst="rect">
            <a:avLst/>
          </a:prstGeom>
          <a:noFill/>
        </p:spPr>
        <p:txBody>
          <a:bodyPr wrap="none" rtlCol="0">
            <a:spAutoFit/>
          </a:bodyPr>
          <a:lstStyle/>
          <a:p>
            <a:r>
              <a:rPr lang="en-US" sz="2400" b="1" dirty="0" smtClean="0">
                <a:solidFill>
                  <a:srgbClr val="C00000"/>
                </a:solidFill>
              </a:rPr>
              <a:t>TEXT</a:t>
            </a:r>
            <a:r>
              <a:rPr lang="en-US" sz="2400" b="1" dirty="0" smtClean="0">
                <a:solidFill>
                  <a:schemeClr val="bg1"/>
                </a:solidFill>
              </a:rPr>
              <a:t> </a:t>
            </a:r>
            <a:r>
              <a:rPr lang="en-US" sz="2000" b="1" u="sng" dirty="0" smtClean="0">
                <a:solidFill>
                  <a:schemeClr val="bg1"/>
                </a:solidFill>
              </a:rPr>
              <a:t>if You Can’t</a:t>
            </a:r>
          </a:p>
        </p:txBody>
      </p:sp>
      <p:sp>
        <p:nvSpPr>
          <p:cNvPr id="16" name="TextBox 15"/>
          <p:cNvSpPr txBox="1"/>
          <p:nvPr/>
        </p:nvSpPr>
        <p:spPr>
          <a:xfrm>
            <a:off x="4267200" y="1046954"/>
            <a:ext cx="4876800" cy="3231654"/>
          </a:xfrm>
          <a:prstGeom prst="rect">
            <a:avLst/>
          </a:prstGeom>
          <a:noFill/>
        </p:spPr>
        <p:txBody>
          <a:bodyPr wrap="square" rtlCol="0">
            <a:spAutoFit/>
          </a:bodyPr>
          <a:lstStyle/>
          <a:p>
            <a:pPr algn="ctr"/>
            <a:r>
              <a:rPr lang="en-US" sz="2400" b="1" dirty="0" smtClean="0">
                <a:solidFill>
                  <a:srgbClr val="C00000"/>
                </a:solidFill>
              </a:rPr>
              <a:t>HOW TO TEXT TO 911:</a:t>
            </a:r>
          </a:p>
          <a:p>
            <a:pPr marL="342900" indent="-342900">
              <a:buClr>
                <a:schemeClr val="bg1"/>
              </a:buClr>
              <a:buFont typeface="Wingdings" panose="05000000000000000000" pitchFamily="2" charset="2"/>
              <a:buChar char="q"/>
            </a:pPr>
            <a:r>
              <a:rPr lang="en-US" sz="2000" b="1" dirty="0" smtClean="0">
                <a:solidFill>
                  <a:srgbClr val="004A82"/>
                </a:solidFill>
              </a:rPr>
              <a:t>Enter only </a:t>
            </a:r>
            <a:r>
              <a:rPr lang="en-US" sz="2000" b="1" u="sng" dirty="0" smtClean="0">
                <a:solidFill>
                  <a:srgbClr val="004A82"/>
                </a:solidFill>
              </a:rPr>
              <a:t>911</a:t>
            </a:r>
            <a:r>
              <a:rPr lang="en-US" sz="2000" b="1" dirty="0" smtClean="0">
                <a:solidFill>
                  <a:srgbClr val="004A82"/>
                </a:solidFill>
              </a:rPr>
              <a:t> in the “To” field.</a:t>
            </a:r>
          </a:p>
          <a:p>
            <a:pPr marL="342900" indent="-342900">
              <a:buClr>
                <a:schemeClr val="bg1"/>
              </a:buClr>
              <a:buFont typeface="Wingdings" panose="05000000000000000000" pitchFamily="2" charset="2"/>
              <a:buChar char="q"/>
            </a:pPr>
            <a:r>
              <a:rPr lang="en-US" sz="2000" b="1" dirty="0" smtClean="0">
                <a:solidFill>
                  <a:srgbClr val="004A82"/>
                </a:solidFill>
              </a:rPr>
              <a:t>Text should be short and include:</a:t>
            </a:r>
          </a:p>
          <a:p>
            <a:pPr marL="800100" lvl="1" indent="-342900">
              <a:buClr>
                <a:schemeClr val="bg1"/>
              </a:buClr>
              <a:buFont typeface="Wingdings" panose="05000000000000000000" pitchFamily="2" charset="2"/>
              <a:buChar char="§"/>
            </a:pPr>
            <a:r>
              <a:rPr lang="en-US" sz="2000" b="1" dirty="0" smtClean="0">
                <a:solidFill>
                  <a:srgbClr val="004A82"/>
                </a:solidFill>
              </a:rPr>
              <a:t>Location</a:t>
            </a:r>
          </a:p>
          <a:p>
            <a:pPr marL="800100" lvl="1" indent="-342900">
              <a:buClr>
                <a:schemeClr val="bg1"/>
              </a:buClr>
              <a:buFont typeface="Wingdings" panose="05000000000000000000" pitchFamily="2" charset="2"/>
              <a:buChar char="§"/>
            </a:pPr>
            <a:r>
              <a:rPr lang="en-US" sz="2000" b="1" dirty="0" smtClean="0">
                <a:solidFill>
                  <a:srgbClr val="004A82"/>
                </a:solidFill>
              </a:rPr>
              <a:t>Type of Emergency</a:t>
            </a:r>
          </a:p>
          <a:p>
            <a:pPr marL="342900" indent="-342900">
              <a:buClr>
                <a:schemeClr val="bg1"/>
              </a:buClr>
              <a:buFont typeface="Wingdings" panose="05000000000000000000" pitchFamily="2" charset="2"/>
              <a:buChar char="q"/>
            </a:pPr>
            <a:r>
              <a:rPr lang="en-US" sz="2000" b="1" dirty="0" smtClean="0">
                <a:solidFill>
                  <a:srgbClr val="004A82"/>
                </a:solidFill>
              </a:rPr>
              <a:t>Be prepared to </a:t>
            </a:r>
            <a:r>
              <a:rPr lang="en-US" sz="2000" b="1" dirty="0">
                <a:solidFill>
                  <a:srgbClr val="004A82"/>
                </a:solidFill>
              </a:rPr>
              <a:t>a</a:t>
            </a:r>
            <a:r>
              <a:rPr lang="en-US" sz="2000" b="1" dirty="0" smtClean="0">
                <a:solidFill>
                  <a:srgbClr val="004A82"/>
                </a:solidFill>
              </a:rPr>
              <a:t>nswer </a:t>
            </a:r>
            <a:r>
              <a:rPr lang="en-US" sz="2000" b="1" dirty="0">
                <a:solidFill>
                  <a:srgbClr val="004A82"/>
                </a:solidFill>
              </a:rPr>
              <a:t>q</a:t>
            </a:r>
            <a:r>
              <a:rPr lang="en-US" sz="2000" b="1" dirty="0" smtClean="0">
                <a:solidFill>
                  <a:srgbClr val="004A82"/>
                </a:solidFill>
              </a:rPr>
              <a:t>uestions and follow Call Taker’s instructions.</a:t>
            </a:r>
          </a:p>
          <a:p>
            <a:pPr marL="342900" indent="-342900">
              <a:buClr>
                <a:schemeClr val="bg1"/>
              </a:buClr>
              <a:buFont typeface="Wingdings" panose="05000000000000000000" pitchFamily="2" charset="2"/>
              <a:buChar char="q"/>
            </a:pPr>
            <a:r>
              <a:rPr lang="en-US" sz="2000" b="1" dirty="0">
                <a:solidFill>
                  <a:srgbClr val="004A82"/>
                </a:solidFill>
              </a:rPr>
              <a:t>Photos and videos cannot be sent to 911.</a:t>
            </a:r>
          </a:p>
          <a:p>
            <a:pPr marL="342900" indent="-342900">
              <a:buClr>
                <a:schemeClr val="bg1"/>
              </a:buClr>
              <a:buFont typeface="Wingdings" panose="05000000000000000000" pitchFamily="2" charset="2"/>
              <a:buChar char="q"/>
            </a:pPr>
            <a:endParaRPr lang="en-US" sz="2000" b="1" dirty="0" smtClean="0">
              <a:solidFill>
                <a:srgbClr val="004A82"/>
              </a:solidFill>
            </a:endParaRPr>
          </a:p>
        </p:txBody>
      </p:sp>
      <p:sp>
        <p:nvSpPr>
          <p:cNvPr id="18" name="TextBox 17"/>
          <p:cNvSpPr txBox="1"/>
          <p:nvPr/>
        </p:nvSpPr>
        <p:spPr>
          <a:xfrm>
            <a:off x="6111652" y="3760483"/>
            <a:ext cx="3013745" cy="1631216"/>
          </a:xfrm>
          <a:prstGeom prst="rect">
            <a:avLst/>
          </a:prstGeom>
          <a:noFill/>
        </p:spPr>
        <p:txBody>
          <a:bodyPr wrap="square" rtlCol="0">
            <a:spAutoFit/>
          </a:bodyPr>
          <a:lstStyle/>
          <a:p>
            <a:pPr marL="342900" indent="-342900">
              <a:buClr>
                <a:schemeClr val="bg1"/>
              </a:buClr>
              <a:buFont typeface="Wingdings" panose="05000000000000000000" pitchFamily="2" charset="2"/>
              <a:buChar char="q"/>
            </a:pPr>
            <a:r>
              <a:rPr lang="en-US" sz="2000" b="1" dirty="0" smtClean="0">
                <a:solidFill>
                  <a:srgbClr val="004A82"/>
                </a:solidFill>
              </a:rPr>
              <a:t>Texts to 911 cannot include more than 1 recipient. </a:t>
            </a:r>
          </a:p>
          <a:p>
            <a:pPr marL="342900" indent="-342900">
              <a:buClr>
                <a:schemeClr val="bg1"/>
              </a:buClr>
              <a:buFont typeface="Wingdings" panose="05000000000000000000" pitchFamily="2" charset="2"/>
              <a:buChar char="q"/>
            </a:pPr>
            <a:r>
              <a:rPr lang="en-US" sz="2000" b="1" dirty="0" smtClean="0">
                <a:solidFill>
                  <a:srgbClr val="004A82"/>
                </a:solidFill>
              </a:rPr>
              <a:t>TEXT 911 is available for: </a:t>
            </a:r>
          </a:p>
        </p:txBody>
      </p:sp>
      <p:sp>
        <p:nvSpPr>
          <p:cNvPr id="20" name="TextBox 19"/>
          <p:cNvSpPr txBox="1"/>
          <p:nvPr/>
        </p:nvSpPr>
        <p:spPr>
          <a:xfrm>
            <a:off x="6165599" y="5334000"/>
            <a:ext cx="1816523" cy="1107996"/>
          </a:xfrm>
          <a:prstGeom prst="rect">
            <a:avLst/>
          </a:prstGeom>
          <a:noFill/>
        </p:spPr>
        <p:txBody>
          <a:bodyPr wrap="none" rtlCol="0">
            <a:spAutoFit/>
          </a:bodyPr>
          <a:lstStyle/>
          <a:p>
            <a:pPr marL="342900" indent="-342900">
              <a:buFont typeface="Wingdings" panose="05000000000000000000" pitchFamily="2" charset="2"/>
              <a:buChar char="v"/>
            </a:pPr>
            <a:r>
              <a:rPr lang="en-US" sz="2200" b="1" dirty="0" smtClean="0">
                <a:solidFill>
                  <a:srgbClr val="FFFF00"/>
                </a:solidFill>
              </a:rPr>
              <a:t>FIRE</a:t>
            </a:r>
          </a:p>
          <a:p>
            <a:pPr marL="342900" indent="-342900">
              <a:buFont typeface="Wingdings" panose="05000000000000000000" pitchFamily="2" charset="2"/>
              <a:buChar char="v"/>
            </a:pPr>
            <a:r>
              <a:rPr lang="en-US" sz="2200" b="1" dirty="0" smtClean="0">
                <a:solidFill>
                  <a:srgbClr val="FFFF00"/>
                </a:solidFill>
              </a:rPr>
              <a:t>MEDICAL</a:t>
            </a:r>
          </a:p>
          <a:p>
            <a:pPr marL="342900" indent="-342900">
              <a:buFont typeface="Wingdings" panose="05000000000000000000" pitchFamily="2" charset="2"/>
              <a:buChar char="v"/>
            </a:pPr>
            <a:r>
              <a:rPr lang="en-US" sz="2200" b="1" dirty="0" smtClean="0">
                <a:solidFill>
                  <a:srgbClr val="FFFF00"/>
                </a:solidFill>
              </a:rPr>
              <a:t>POLICE</a:t>
            </a:r>
          </a:p>
        </p:txBody>
      </p:sp>
    </p:spTree>
    <p:extLst>
      <p:ext uri="{BB962C8B-B14F-4D97-AF65-F5344CB8AC3E}">
        <p14:creationId xmlns:p14="http://schemas.microsoft.com/office/powerpoint/2010/main" val="1963996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7220" y="59204"/>
            <a:ext cx="4264760" cy="646331"/>
          </a:xfrm>
          <a:prstGeom prst="rect">
            <a:avLst/>
          </a:prstGeom>
          <a:noFill/>
        </p:spPr>
        <p:txBody>
          <a:bodyPr wrap="square" rtlCol="0">
            <a:spAutoFit/>
          </a:bodyPr>
          <a:lstStyle/>
          <a:p>
            <a:pPr algn="ctr"/>
            <a:r>
              <a:rPr lang="en-US" sz="3600" b="1" dirty="0" smtClean="0">
                <a:ln w="19050">
                  <a:solidFill>
                    <a:schemeClr val="bg1"/>
                  </a:solidFill>
                </a:ln>
                <a:solidFill>
                  <a:srgbClr val="004800"/>
                </a:solidFill>
                <a:latin typeface="+mj-lt"/>
              </a:rPr>
              <a:t>ALERT LOUDOUN</a:t>
            </a:r>
            <a:endParaRPr lang="en-US" sz="3600" b="1" dirty="0" smtClean="0">
              <a:ln w="19050">
                <a:solidFill>
                  <a:schemeClr val="bg1"/>
                </a:solidFill>
              </a:ln>
              <a:solidFill>
                <a:srgbClr val="0048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85" y="1072480"/>
            <a:ext cx="4427014" cy="3410440"/>
          </a:xfrm>
          <a:prstGeom prst="rect">
            <a:avLst/>
          </a:prstGeom>
          <a:ln w="25400">
            <a:solidFill>
              <a:schemeClr val="tx1">
                <a:lumMod val="85000"/>
                <a:lumOff val="15000"/>
              </a:schemeClr>
            </a:solidFill>
          </a:ln>
        </p:spPr>
      </p:pic>
      <p:sp>
        <p:nvSpPr>
          <p:cNvPr id="9" name="TextBox 8"/>
          <p:cNvSpPr txBox="1"/>
          <p:nvPr/>
        </p:nvSpPr>
        <p:spPr>
          <a:xfrm>
            <a:off x="4922677" y="1134949"/>
            <a:ext cx="4022435" cy="1015663"/>
          </a:xfrm>
          <a:prstGeom prst="rect">
            <a:avLst/>
          </a:prstGeom>
          <a:noFill/>
        </p:spPr>
        <p:txBody>
          <a:bodyPr wrap="square" rtlCol="0">
            <a:spAutoFit/>
          </a:bodyPr>
          <a:lstStyle/>
          <a:p>
            <a:pPr algn="ctr"/>
            <a:r>
              <a:rPr lang="en-US" sz="2000" b="1" dirty="0" smtClean="0"/>
              <a:t>Learn About Recent Incidents and Arrests in Loudoun County via the Daily Incident Report</a:t>
            </a:r>
          </a:p>
        </p:txBody>
      </p:sp>
      <p:sp>
        <p:nvSpPr>
          <p:cNvPr id="10" name="TextBox 9"/>
          <p:cNvSpPr txBox="1"/>
          <p:nvPr/>
        </p:nvSpPr>
        <p:spPr>
          <a:xfrm>
            <a:off x="4723790" y="2290575"/>
            <a:ext cx="4420210" cy="1938992"/>
          </a:xfrm>
          <a:prstGeom prst="rect">
            <a:avLst/>
          </a:prstGeom>
          <a:noFill/>
        </p:spPr>
        <p:txBody>
          <a:bodyPr wrap="square" rtlCol="0">
            <a:spAutoFit/>
          </a:bodyPr>
          <a:lstStyle/>
          <a:p>
            <a:pPr algn="ctr"/>
            <a:r>
              <a:rPr lang="en-US" sz="2000" b="1" dirty="0" smtClean="0"/>
              <a:t>To receive the Daily Incident Report and other </a:t>
            </a:r>
            <a:r>
              <a:rPr lang="en-US" sz="2000" b="1" dirty="0"/>
              <a:t>LCSO news, traffic alerts, press releases via text or email, </a:t>
            </a:r>
            <a:r>
              <a:rPr lang="en-US" sz="2000" b="1" dirty="0" smtClean="0"/>
              <a:t>please register for Alert Loudoun at:</a:t>
            </a:r>
          </a:p>
          <a:p>
            <a:pPr algn="ctr"/>
            <a:r>
              <a:rPr lang="en-US" sz="2000" b="1" dirty="0" smtClean="0">
                <a:hlinkClick r:id="rId3"/>
              </a:rPr>
              <a:t>sheriff.loudoun.gov/alertloudoun</a:t>
            </a:r>
            <a:r>
              <a:rPr lang="en-US" sz="2000" b="1" dirty="0"/>
              <a:t>.</a:t>
            </a:r>
            <a:endParaRPr lang="en-US" sz="2000" b="1" dirty="0" smtClean="0">
              <a:solidFill>
                <a:schemeClr val="bg1"/>
              </a:solidFill>
            </a:endParaRPr>
          </a:p>
        </p:txBody>
      </p:sp>
      <p:pic>
        <p:nvPicPr>
          <p:cNvPr id="3" name="Picture 2"/>
          <p:cNvPicPr>
            <a:picLocks noChangeAspect="1"/>
          </p:cNvPicPr>
          <p:nvPr/>
        </p:nvPicPr>
        <p:blipFill>
          <a:blip r:embed="rId4"/>
          <a:stretch>
            <a:fillRect/>
          </a:stretch>
        </p:blipFill>
        <p:spPr>
          <a:xfrm>
            <a:off x="540110" y="4656125"/>
            <a:ext cx="7758980" cy="1633841"/>
          </a:xfrm>
          <a:prstGeom prst="rect">
            <a:avLst/>
          </a:prstGeom>
        </p:spPr>
      </p:pic>
    </p:spTree>
    <p:extLst>
      <p:ext uri="{BB962C8B-B14F-4D97-AF65-F5344CB8AC3E}">
        <p14:creationId xmlns:p14="http://schemas.microsoft.com/office/powerpoint/2010/main" val="292026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000" b="1" dirty="0" smtClean="0">
            <a:solidFill>
              <a:schemeClr val="bg1"/>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C6F1922-A045-46F0-8AA3-5A74675D80DC}">
  <we:reference id="wa104178141" version="3.10.0.52" store="en-US" storeType="OMEX"/>
  <we:alternateReferences>
    <we:reference id="WA104178141" version="3.10.0.52"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185861</TotalTime>
  <Words>2443</Words>
  <Application>Microsoft Office PowerPoint</Application>
  <PresentationFormat>On-screen Show (4:3)</PresentationFormat>
  <Paragraphs>360</Paragraphs>
  <Slides>25</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 Black</vt:lpstr>
      <vt:lpstr>Arial Rounded MT Bold</vt:lpstr>
      <vt:lpstr>Calibri</vt:lpstr>
      <vt:lpstr>Nyala</vt:lpstr>
      <vt:lpstr>Tahoma</vt:lpstr>
      <vt:lpstr>Times New Roman</vt:lpstr>
      <vt:lpstr>Wingdings</vt:lpstr>
      <vt:lpstr>Default Design</vt:lpstr>
      <vt:lpstr>PowerPoint Presentation</vt:lpstr>
      <vt:lpstr>PowerPoint Presentation</vt:lpstr>
      <vt:lpstr>PowerPoint Presentation</vt:lpstr>
      <vt:lpstr>Community Resource Officer</vt:lpstr>
      <vt:lpstr>PATROL SQUADS  </vt:lpstr>
      <vt:lpstr>WESTERN LOUDOUN STATION Service Areas</vt:lpstr>
      <vt:lpstr>Loudoun County Map  w/ Station Boundaries / Sectors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vt:lpstr>
      <vt:lpstr>QUESTIONS, COMMENTS, CONCERNS…</vt:lpstr>
    </vt:vector>
  </TitlesOfParts>
  <Company>Loudoun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Sheriff's Office</dc:creator>
  <cp:lastModifiedBy>Ahlemann, Greg</cp:lastModifiedBy>
  <cp:revision>2104</cp:revision>
  <cp:lastPrinted>2015-01-27T19:18:08Z</cp:lastPrinted>
  <dcterms:created xsi:type="dcterms:W3CDTF">2007-03-14T16:39:36Z</dcterms:created>
  <dcterms:modified xsi:type="dcterms:W3CDTF">2019-02-04T14:39:32Z</dcterms:modified>
</cp:coreProperties>
</file>