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8"/>
  </p:notesMasterIdLst>
  <p:sldIdLst>
    <p:sldId id="256" r:id="rId5"/>
    <p:sldId id="259" r:id="rId6"/>
    <p:sldId id="369" r:id="rId7"/>
    <p:sldId id="304" r:id="rId8"/>
    <p:sldId id="276" r:id="rId9"/>
    <p:sldId id="277" r:id="rId10"/>
    <p:sldId id="278" r:id="rId11"/>
    <p:sldId id="280" r:id="rId12"/>
    <p:sldId id="334" r:id="rId13"/>
    <p:sldId id="359" r:id="rId14"/>
    <p:sldId id="281" r:id="rId15"/>
    <p:sldId id="282" r:id="rId16"/>
    <p:sldId id="283" r:id="rId17"/>
    <p:sldId id="337" r:id="rId18"/>
    <p:sldId id="315" r:id="rId19"/>
    <p:sldId id="321" r:id="rId20"/>
    <p:sldId id="338" r:id="rId21"/>
    <p:sldId id="339" r:id="rId22"/>
    <p:sldId id="340" r:id="rId23"/>
    <p:sldId id="322" r:id="rId24"/>
    <p:sldId id="287" r:id="rId25"/>
    <p:sldId id="329" r:id="rId26"/>
    <p:sldId id="349" r:id="rId27"/>
    <p:sldId id="355" r:id="rId28"/>
    <p:sldId id="296" r:id="rId29"/>
    <p:sldId id="362" r:id="rId30"/>
    <p:sldId id="297" r:id="rId31"/>
    <p:sldId id="298" r:id="rId32"/>
    <p:sldId id="299" r:id="rId33"/>
    <p:sldId id="323" r:id="rId34"/>
    <p:sldId id="324" r:id="rId35"/>
    <p:sldId id="344" r:id="rId36"/>
    <p:sldId id="365" r:id="rId37"/>
    <p:sldId id="366" r:id="rId38"/>
    <p:sldId id="357" r:id="rId39"/>
    <p:sldId id="290" r:id="rId40"/>
    <p:sldId id="302" r:id="rId41"/>
    <p:sldId id="301" r:id="rId42"/>
    <p:sldId id="303" r:id="rId43"/>
    <p:sldId id="327" r:id="rId44"/>
    <p:sldId id="367" r:id="rId45"/>
    <p:sldId id="368" r:id="rId46"/>
    <p:sldId id="36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8" autoAdjust="0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9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24"/>
    </p:cViewPr>
  </p:sorterViewPr>
  <p:notesViewPr>
    <p:cSldViewPr snapToGrid="0" snapToObjects="1">
      <p:cViewPr varScale="1">
        <p:scale>
          <a:sx n="163" d="100"/>
          <a:sy n="163" d="100"/>
        </p:scale>
        <p:origin x="55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Trombley" userId="b9b34e44-46ec-49fd-a074-83573a9086b7" providerId="ADAL" clId="{79071E43-6F69-41AD-B118-E53E5A87B322}"/>
    <pc:docChg chg="modSld">
      <pc:chgData name="Meghan Trombley" userId="b9b34e44-46ec-49fd-a074-83573a9086b7" providerId="ADAL" clId="{79071E43-6F69-41AD-B118-E53E5A87B322}" dt="2020-02-24T17:40:14.766" v="2" actId="6549"/>
      <pc:docMkLst>
        <pc:docMk/>
      </pc:docMkLst>
      <pc:sldChg chg="modSp">
        <pc:chgData name="Meghan Trombley" userId="b9b34e44-46ec-49fd-a074-83573a9086b7" providerId="ADAL" clId="{79071E43-6F69-41AD-B118-E53E5A87B322}" dt="2020-02-24T17:40:14.766" v="2" actId="6549"/>
        <pc:sldMkLst>
          <pc:docMk/>
          <pc:sldMk cId="4011621479" sldId="364"/>
        </pc:sldMkLst>
        <pc:spChg chg="mod">
          <ac:chgData name="Meghan Trombley" userId="b9b34e44-46ec-49fd-a074-83573a9086b7" providerId="ADAL" clId="{79071E43-6F69-41AD-B118-E53E5A87B322}" dt="2020-02-24T17:40:14.766" v="2" actId="6549"/>
          <ac:spMkLst>
            <pc:docMk/>
            <pc:sldMk cId="4011621479" sldId="364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D99A-F4A9-8241-87F2-016D0EEF6F0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C5D4D-BA7A-5146-BDBB-F11FD1FA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5D4D-BA7A-5146-BDBB-F11FD1FAC2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5D4D-BA7A-5146-BDBB-F11FD1FAC2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6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26" y="428190"/>
            <a:ext cx="2753831" cy="7011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04664"/>
            <a:ext cx="12192000" cy="4612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065338" y="2090738"/>
            <a:ext cx="8061325" cy="33035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pic>
        <p:nvPicPr>
          <p:cNvPr id="9" name="GORDIAN_PATTERN_5455.png"/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17520"/>
            <a:ext cx="12192000" cy="740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764" y="6204972"/>
            <a:ext cx="643265" cy="5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3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4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59162" y="2193924"/>
            <a:ext cx="4797575" cy="3230929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no larger than 4.28” in height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4"/>
            <a:ext cx="4933303" cy="3916730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60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504664"/>
            <a:ext cx="12192000" cy="4621854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exact size 13.33” x 4.9”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6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1BC9A-10A7-7344-A267-EFF9D56136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424" y="1469138"/>
            <a:ext cx="6581151" cy="16755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3823218"/>
            <a:ext cx="12192000" cy="30347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RDIAN_PATTERN_5455.png"/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79060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065336" y="4180114"/>
            <a:ext cx="8061325" cy="235879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You/Contact Info</a:t>
            </a:r>
          </a:p>
        </p:txBody>
      </p:sp>
    </p:spTree>
    <p:extLst>
      <p:ext uri="{BB962C8B-B14F-4D97-AF65-F5344CB8AC3E}">
        <p14:creationId xmlns:p14="http://schemas.microsoft.com/office/powerpoint/2010/main" val="171189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1BC9A-10A7-7344-A267-EFF9D56136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424" y="1469138"/>
            <a:ext cx="6581151" cy="16755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1"/>
            <a:ext cx="12192000" cy="7906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RDIAN_PATTERN_5455.png"/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23218"/>
            <a:ext cx="12192000" cy="30347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649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26" y="428190"/>
            <a:ext cx="2753831" cy="7011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04664"/>
            <a:ext cx="12192000" cy="4612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RDIAN_PATTERN_5455.png"/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17520"/>
            <a:ext cx="12192000" cy="740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764" y="6204972"/>
            <a:ext cx="643265" cy="568395"/>
          </a:xfrm>
          <a:prstGeom prst="rect">
            <a:avLst/>
          </a:prstGeom>
        </p:spPr>
      </p:pic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065338" y="2090738"/>
            <a:ext cx="8061325" cy="33035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4041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6600" y="1851025"/>
            <a:ext cx="106172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8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6600" y="1851025"/>
            <a:ext cx="106172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3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4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361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 tIns="0" bIns="0" anchor="ctr" anchorCtr="0"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6059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8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 tIns="0" bIns="0" anchor="ctr" anchorCtr="0"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6059" y="1851025"/>
            <a:ext cx="4933303" cy="3906838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0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1710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" y="1851026"/>
            <a:ext cx="10617200" cy="53929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481986"/>
            <a:ext cx="10617200" cy="3303352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85800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" y="1851026"/>
            <a:ext cx="10617200" cy="53929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9" name="Shape 135"/>
          <p:cNvSpPr/>
          <p:nvPr userDrawn="1"/>
        </p:nvSpPr>
        <p:spPr>
          <a:xfrm flipV="1">
            <a:off x="298936" y="1472786"/>
            <a:ext cx="11466779" cy="37058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481986"/>
            <a:ext cx="10617200" cy="3303352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4" name="Shape 135"/>
          <p:cNvSpPr/>
          <p:nvPr userDrawn="1"/>
        </p:nvSpPr>
        <p:spPr>
          <a:xfrm flipV="1">
            <a:off x="269973" y="6126519"/>
            <a:ext cx="11652395" cy="0"/>
          </a:xfrm>
          <a:prstGeom prst="line">
            <a:avLst/>
          </a:prstGeom>
          <a:ln w="25400">
            <a:solidFill>
              <a:srgbClr val="4CC5FF"/>
            </a:solidFill>
          </a:ln>
        </p:spPr>
        <p:txBody>
          <a:bodyPr lIns="0" tIns="0" rIns="0" bIns="0"/>
          <a:lstStyle/>
          <a:p>
            <a:pPr algn="l" defTabSz="457206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2458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3"/>
          <p:cNvSpPr/>
          <p:nvPr userDrawn="1"/>
        </p:nvSpPr>
        <p:spPr>
          <a:xfrm>
            <a:off x="0" y="1504663"/>
            <a:ext cx="12192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36059" y="199950"/>
            <a:ext cx="10684610" cy="1143000"/>
          </a:xfrm>
        </p:spPr>
        <p:txBody>
          <a:bodyPr>
            <a:normAutofit/>
          </a:bodyPr>
          <a:lstStyle>
            <a:lvl1pPr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The Gordian Group,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87366" y="1851024"/>
            <a:ext cx="4933303" cy="3916730"/>
          </a:xfrm>
        </p:spPr>
        <p:txBody>
          <a:bodyPr/>
          <a:lstStyle>
            <a:lvl1pPr marL="457200" indent="-457200">
              <a:buFont typeface="Arial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59162" y="2193924"/>
            <a:ext cx="4797575" cy="3230929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placeholder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Dimensions: no larger than 4.28” in height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519"/>
            <a:ext cx="2500313" cy="7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The Gordian Group,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40F5-9695-F64F-A8B5-197A71F75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76" r:id="rId3"/>
    <p:sldLayoutId id="2147483678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0" y="1699591"/>
            <a:ext cx="12098214" cy="424400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LOUDOUN COUNTY</a:t>
            </a:r>
          </a:p>
          <a:p>
            <a:pPr algn="ctr"/>
            <a:endParaRPr lang="en-US" sz="12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JOB ORDER CONTRACTING SERVICES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ROOF REPAIR AND REPLACEMENT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IFB NUMBER:  RFQ 189783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MARCH 2020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6154" y="161405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55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JOC Overview:</a:t>
            </a:r>
            <a:br>
              <a:rPr lang="en-US" dirty="0"/>
            </a:br>
            <a:r>
              <a:rPr lang="en-US" dirty="0"/>
              <a:t>The JOC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1747258"/>
            <a:ext cx="10058400" cy="1398253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552449" y="3534126"/>
            <a:ext cx="11639551" cy="276065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Joint Scope Meeting With the client, Contractor, and Others to define the Detailed Scope of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County Issues Request for Job Order Proposal for the Agreed Upon Detailed Scope of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Proposal Development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b="1" dirty="0"/>
              <a:t>Typical Proposal Due Date will be 2 weeks from Request for Job Order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Proposal Review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Issuance of Job Order</a:t>
            </a:r>
          </a:p>
          <a:p>
            <a:r>
              <a:rPr lang="en-US" b="1" dirty="0"/>
              <a:t>  Total Time Goal: </a:t>
            </a:r>
            <a:r>
              <a:rPr lang="en-US" dirty="0"/>
              <a:t>Average 3-5 weeks </a:t>
            </a:r>
          </a:p>
        </p:txBody>
      </p:sp>
    </p:spTree>
    <p:extLst>
      <p:ext uri="{BB962C8B-B14F-4D97-AF65-F5344CB8AC3E}">
        <p14:creationId xmlns:p14="http://schemas.microsoft.com/office/powerpoint/2010/main" val="304911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 Documents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58352" y="2569606"/>
            <a:ext cx="6037570" cy="19904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Invitation for Bid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The Construction Task Catalog®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The Technical Specifications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" y="1851024"/>
            <a:ext cx="4983480" cy="36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Contract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5584" y="1474839"/>
            <a:ext cx="8092440" cy="47637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b="1" dirty="0"/>
              <a:t>Invitation for Bid</a:t>
            </a:r>
            <a:endParaRPr lang="en-US" sz="3800" dirty="0"/>
          </a:p>
          <a:p>
            <a:r>
              <a:rPr lang="en-US" dirty="0"/>
              <a:t>Purpose</a:t>
            </a:r>
          </a:p>
          <a:p>
            <a:r>
              <a:rPr lang="en-US" dirty="0"/>
              <a:t>Overview of the Contract</a:t>
            </a:r>
          </a:p>
          <a:p>
            <a:r>
              <a:rPr lang="en-US" dirty="0"/>
              <a:t>Minimum Qualifications</a:t>
            </a:r>
          </a:p>
          <a:p>
            <a:r>
              <a:rPr lang="en-US" dirty="0"/>
              <a:t>Terms and Conditions</a:t>
            </a:r>
          </a:p>
          <a:p>
            <a:r>
              <a:rPr lang="en-US" dirty="0"/>
              <a:t>Instructions to Bidders</a:t>
            </a:r>
          </a:p>
          <a:p>
            <a:r>
              <a:rPr lang="en-US" dirty="0"/>
              <a:t>JOC Procedure for Ordering</a:t>
            </a:r>
          </a:p>
          <a:p>
            <a:r>
              <a:rPr lang="en-US" dirty="0"/>
              <a:t>Agreement</a:t>
            </a:r>
          </a:p>
          <a:p>
            <a:r>
              <a:rPr lang="en-US" dirty="0"/>
              <a:t>Forms to be Submitted with the Bid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044" y="1669002"/>
            <a:ext cx="3404402" cy="41936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393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Contract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9440" y="1779746"/>
            <a:ext cx="7252970" cy="4266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Construction Task Catalog®</a:t>
            </a:r>
          </a:p>
          <a:p>
            <a:pPr marL="579438" indent="-182563"/>
            <a:r>
              <a:rPr lang="en-US" sz="2400" dirty="0"/>
              <a:t>Catalog of Pre-Priced Construction Tasks</a:t>
            </a:r>
          </a:p>
          <a:p>
            <a:pPr marL="579438" indent="-182563"/>
            <a:r>
              <a:rPr lang="en-US" sz="2400" dirty="0"/>
              <a:t>Organized by Construction Specifications Institute (CSI)</a:t>
            </a:r>
          </a:p>
          <a:p>
            <a:pPr marL="579438" indent="-182563"/>
            <a:r>
              <a:rPr lang="en-US" sz="2400" dirty="0"/>
              <a:t>Based on Local Labor, Material &amp; Equipment Costs</a:t>
            </a:r>
          </a:p>
          <a:p>
            <a:pPr marL="579438" indent="-182563"/>
            <a:r>
              <a:rPr lang="en-US" sz="2400" dirty="0"/>
              <a:t>The tasks represent the “Scope of Work” for the contract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60" y="1851025"/>
            <a:ext cx="2908762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0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Contract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9440" y="1779746"/>
            <a:ext cx="7252970" cy="4266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Construction Task Catalog®</a:t>
            </a:r>
          </a:p>
          <a:p>
            <a:pPr marL="685800" indent="-168275" defTabSz="937391">
              <a:defRPr/>
            </a:pPr>
            <a:r>
              <a:rPr lang="en-US" sz="2400" dirty="0"/>
              <a:t>Contractor must review and understand “Using the Construction Task Catalog</a:t>
            </a:r>
            <a:r>
              <a:rPr lang="en-US" sz="2400" baseline="30000" dirty="0"/>
              <a:t>®</a:t>
            </a:r>
            <a:r>
              <a:rPr lang="en-US" sz="2400" dirty="0"/>
              <a:t>”</a:t>
            </a:r>
          </a:p>
          <a:p>
            <a:pPr marL="685800" indent="-168275" defTabSz="937391">
              <a:defRPr/>
            </a:pPr>
            <a:r>
              <a:rPr lang="en-US" sz="2400" dirty="0"/>
              <a:t>Rules of the game</a:t>
            </a:r>
          </a:p>
          <a:p>
            <a:pPr marL="685800" indent="-168275" defTabSz="937391">
              <a:defRPr/>
            </a:pPr>
            <a:r>
              <a:rPr lang="en-US" sz="2400" dirty="0"/>
              <a:t>Make sure you get paid for all </a:t>
            </a:r>
            <a:r>
              <a:rPr lang="en-US" dirty="0"/>
              <a:t>appropriate</a:t>
            </a:r>
            <a:r>
              <a:rPr lang="en-US" sz="2400" dirty="0"/>
              <a:t> tasks</a:t>
            </a:r>
          </a:p>
          <a:p>
            <a:pPr marL="685800" indent="-168275" defTabSz="937391">
              <a:defRPr/>
            </a:pPr>
            <a:r>
              <a:rPr lang="en-US" sz="2400" dirty="0"/>
              <a:t>Pages 00 – 1 to 00-6 of the CTC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22" y="1730242"/>
            <a:ext cx="3205585" cy="4148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42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426" y="1644396"/>
            <a:ext cx="7943088" cy="43007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90339" y="196596"/>
            <a:ext cx="10684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The Contract Documents:</a:t>
            </a:r>
          </a:p>
          <a:p>
            <a:r>
              <a:rPr lang="en-US" sz="4800" dirty="0"/>
              <a:t>Construction Task Catalog®</a:t>
            </a:r>
          </a:p>
        </p:txBody>
      </p:sp>
    </p:spTree>
    <p:extLst>
      <p:ext uri="{BB962C8B-B14F-4D97-AF65-F5344CB8AC3E}">
        <p14:creationId xmlns:p14="http://schemas.microsoft.com/office/powerpoint/2010/main" val="373831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655438"/>
              </p:ext>
            </p:extLst>
          </p:nvPr>
        </p:nvGraphicFramePr>
        <p:xfrm>
          <a:off x="1752069" y="2298507"/>
          <a:ext cx="798512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7645400" imgH="2730500" progId="Word.Document.8">
                  <p:embed/>
                </p:oleObj>
              </mc:Choice>
              <mc:Fallback>
                <p:oleObj name="Document" r:id="rId3" imgW="7645400" imgH="2730500" progId="Word.Document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069" y="2298507"/>
                        <a:ext cx="7985125" cy="28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6441" y="1691361"/>
            <a:ext cx="8472406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/>
          <a:p>
            <a:pPr marL="335340" indent="-335340" defTabSz="93739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006666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62841" y="5158891"/>
            <a:ext cx="3354834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/>
          <a:p>
            <a:pPr marL="411766" indent="-112300" algn="ctr">
              <a:lnSpc>
                <a:spcPct val="125000"/>
              </a:lnSpc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accent1"/>
                </a:solidFill>
                <a:cs typeface="Tahoma"/>
              </a:rPr>
              <a:t>Compare these prices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88297" y="1630562"/>
            <a:ext cx="7962900" cy="5392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Understanding the Construction Task Catalog®: Include All Appropriate Tasks in Sample Projects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14914" y="2672529"/>
            <a:ext cx="630505" cy="256891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33908" y="4934084"/>
            <a:ext cx="1296589" cy="3073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80479" y="2528596"/>
            <a:ext cx="395819" cy="14393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30497" y="4824015"/>
            <a:ext cx="459317" cy="14393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493400" y="5502443"/>
            <a:ext cx="2022234" cy="6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endParaRPr lang="en-US" dirty="0">
              <a:solidFill>
                <a:srgbClr val="F37021"/>
              </a:solidFill>
              <a:cs typeface="Tahoma"/>
            </a:endParaRPr>
          </a:p>
          <a:p>
            <a:r>
              <a:rPr lang="en-US" dirty="0">
                <a:solidFill>
                  <a:schemeClr val="accent1"/>
                </a:solidFill>
                <a:cs typeface="Tahoma"/>
              </a:rPr>
              <a:t>* Sample only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0339" y="196596"/>
            <a:ext cx="10684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The Contract Documents:</a:t>
            </a:r>
          </a:p>
          <a:p>
            <a:r>
              <a:rPr lang="en-US" sz="4800" dirty="0"/>
              <a:t>Construction Task Catalog®</a:t>
            </a:r>
          </a:p>
        </p:txBody>
      </p:sp>
    </p:spTree>
    <p:extLst>
      <p:ext uri="{BB962C8B-B14F-4D97-AF65-F5344CB8AC3E}">
        <p14:creationId xmlns:p14="http://schemas.microsoft.com/office/powerpoint/2010/main" val="41015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22" y="1730242"/>
            <a:ext cx="3205585" cy="4148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8000" y="1721987"/>
            <a:ext cx="7605222" cy="42633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/>
              <a:t>Understanding the General Rules of the Construction Task Catalog®:</a:t>
            </a:r>
          </a:p>
          <a:p>
            <a:r>
              <a:rPr lang="en-US" sz="2200" dirty="0"/>
              <a:t>Unit Prices are for Complete and In-Place Construction</a:t>
            </a:r>
          </a:p>
          <a:p>
            <a:r>
              <a:rPr lang="en-US" sz="2200" dirty="0"/>
              <a:t>Unit Prices Include Labor, Material and Equipment. Do Not Add Labor to Repointing Task. </a:t>
            </a:r>
          </a:p>
          <a:p>
            <a:r>
              <a:rPr lang="en-US" sz="2200" dirty="0"/>
              <a:t>Unit Prices Include the Cost of Delivery to Project Site, Unloading, Storage and Handling. Delivery Height is up to 2 ½ Stories </a:t>
            </a:r>
          </a:p>
          <a:p>
            <a:r>
              <a:rPr lang="en-US" sz="2200" dirty="0"/>
              <a:t>Unit Prices Include Testing, Calibration, Balancing Etc. for New Work</a:t>
            </a:r>
          </a:p>
          <a:p>
            <a:r>
              <a:rPr lang="en-US" sz="2200" dirty="0"/>
              <a:t>Unit Prices Include all Fasteners, Bolts, Anchors, Adhesives Etc. For New Work</a:t>
            </a:r>
          </a:p>
          <a:p>
            <a:r>
              <a:rPr lang="en-US" sz="2200" dirty="0"/>
              <a:t>Unit Prices for Tasks Such as Windows, Doors, Frames, Countertops Etc. Include Sealant and Caulk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0339" y="196596"/>
            <a:ext cx="10684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The Contract Documents:</a:t>
            </a:r>
          </a:p>
          <a:p>
            <a:r>
              <a:rPr lang="en-US" sz="4800" dirty="0"/>
              <a:t>Construction Task Catalog®</a:t>
            </a:r>
          </a:p>
        </p:txBody>
      </p:sp>
    </p:spTree>
    <p:extLst>
      <p:ext uri="{BB962C8B-B14F-4D97-AF65-F5344CB8AC3E}">
        <p14:creationId xmlns:p14="http://schemas.microsoft.com/office/powerpoint/2010/main" val="65456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22" y="1730242"/>
            <a:ext cx="3205585" cy="4148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8000" y="1645787"/>
            <a:ext cx="7605222" cy="4263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Understanding the General Rules of the Construction Task Catalog®: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Demo Price Includes Loading into Truck or Dumpster.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If Item Demolished as Part of Different Task, It will Not be Paid for Separately 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Contractor Paid for Installed Quantities Only. Waste is Included in Unit Price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Assembly Prices take Precedence over Component Pricing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14’ Working Height for All Work Except Masonry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4’ Working Height for Masonry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Dumpsters are a Separate Task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0339" y="196596"/>
            <a:ext cx="10684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The Contract Documents:</a:t>
            </a:r>
          </a:p>
          <a:p>
            <a:r>
              <a:rPr lang="en-US" sz="4800" dirty="0"/>
              <a:t>Construction Task Catalog®</a:t>
            </a:r>
          </a:p>
        </p:txBody>
      </p:sp>
    </p:spTree>
    <p:extLst>
      <p:ext uri="{BB962C8B-B14F-4D97-AF65-F5344CB8AC3E}">
        <p14:creationId xmlns:p14="http://schemas.microsoft.com/office/powerpoint/2010/main" val="423641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22" y="1730242"/>
            <a:ext cx="3205585" cy="4148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8000" y="1645787"/>
            <a:ext cx="7605222" cy="4263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Understanding the General Rules of the Construction Task Catalog®: </a:t>
            </a:r>
            <a:r>
              <a:rPr lang="en-US" altLang="en-US" sz="2000" dirty="0">
                <a:latin typeface="Calibri" panose="020F0502020204030204" pitchFamily="34" charset="0"/>
              </a:rPr>
              <a:t>Contractors Never Get Paid Separately For the Following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Moving and Returning Furniture Occupying Less than 55% of Floor Area. For Example, Moving Classroom Furniture to Paint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Labor for Protecting Work in Place. For Example, a Laborer to Stay After a Concrete Pour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Minor Barricades and Signage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Portable Toilet, Field Office, Field Office Equipment for Contractor’s Use</a:t>
            </a:r>
          </a:p>
          <a:p>
            <a:pPr marL="279400" indent="-282575" defTabSz="954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Layout, Site Engineering for the Work Itself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0339" y="196596"/>
            <a:ext cx="10684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The Contract Documents:</a:t>
            </a:r>
          </a:p>
          <a:p>
            <a:r>
              <a:rPr lang="en-US" sz="4800" dirty="0"/>
              <a:t>Construction Task Catalog®</a:t>
            </a:r>
          </a:p>
        </p:txBody>
      </p:sp>
    </p:spTree>
    <p:extLst>
      <p:ext uri="{BB962C8B-B14F-4D97-AF65-F5344CB8AC3E}">
        <p14:creationId xmlns:p14="http://schemas.microsoft.com/office/powerpoint/2010/main" val="104912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Pre-Proposal Meeting 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36600" y="1630680"/>
            <a:ext cx="10617200" cy="4413069"/>
          </a:xfrm>
        </p:spPr>
        <p:txBody>
          <a:bodyPr>
            <a:normAutofit fontScale="92500" lnSpcReduction="10000"/>
          </a:bodyPr>
          <a:lstStyle/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JOC Overview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The Contract Documents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Contract Specifics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Understanding the  Construction Task Catalog® (CTC)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Calculating the Adjustment Factors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Completing the Bid Form 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Considerations 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Review of Key Points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Bid Submission</a:t>
            </a:r>
          </a:p>
        </p:txBody>
      </p:sp>
    </p:spTree>
    <p:extLst>
      <p:ext uri="{BB962C8B-B14F-4D97-AF65-F5344CB8AC3E}">
        <p14:creationId xmlns:p14="http://schemas.microsoft.com/office/powerpoint/2010/main" val="94139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Contract Documents:</a:t>
            </a:r>
            <a:br>
              <a:rPr lang="en-US" dirty="0"/>
            </a:br>
            <a:r>
              <a:rPr lang="en-US" dirty="0"/>
              <a:t>Non Pre-Priced Tasks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600" y="1514485"/>
            <a:ext cx="10617200" cy="3906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1900" dirty="0"/>
              <a:t>Contractor must have permission from the County</a:t>
            </a: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/>
              <a:t>to use a Non Pre-priced Task prior to submission</a:t>
            </a:r>
          </a:p>
          <a:p>
            <a:pPr>
              <a:spcBef>
                <a:spcPts val="400"/>
              </a:spcBef>
              <a:defRPr/>
            </a:pPr>
            <a:r>
              <a:rPr lang="en-US" sz="1900" dirty="0"/>
              <a:t>Three (3) Quotes on vendors’ or subcontractors’ letterhead</a:t>
            </a:r>
          </a:p>
          <a:p>
            <a:pPr>
              <a:spcBef>
                <a:spcPts val="400"/>
              </a:spcBef>
              <a:defRPr/>
            </a:pPr>
            <a:r>
              <a:rPr lang="en-US" sz="1900" dirty="0"/>
              <a:t>Justification for less than three (3) Quotes</a:t>
            </a:r>
          </a:p>
          <a:p>
            <a:pPr>
              <a:spcBef>
                <a:spcPts val="400"/>
              </a:spcBef>
              <a:defRPr/>
            </a:pPr>
            <a:r>
              <a:rPr lang="en-US" sz="1900" dirty="0"/>
              <a:t>Contractor is paid the amount in the following formula: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07" y="2849732"/>
            <a:ext cx="4770711" cy="31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0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Contract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059" y="1738472"/>
            <a:ext cx="6121941" cy="4708048"/>
          </a:xfrm>
        </p:spPr>
        <p:txBody>
          <a:bodyPr/>
          <a:lstStyle/>
          <a:p>
            <a:pPr marL="0" indent="0" defTabSz="937391">
              <a:spcBef>
                <a:spcPts val="600"/>
              </a:spcBef>
              <a:buNone/>
            </a:pPr>
            <a:r>
              <a:rPr lang="en-US" b="1" dirty="0"/>
              <a:t>The Technical Specifications</a:t>
            </a:r>
          </a:p>
          <a:p>
            <a:pPr marL="334963" indent="-334963" defTabSz="937391">
              <a:spcBef>
                <a:spcPts val="600"/>
              </a:spcBef>
            </a:pPr>
            <a:r>
              <a:rPr lang="en-US" sz="2400" dirty="0"/>
              <a:t>Specifies Quality of Materials and  Workmanship</a:t>
            </a:r>
          </a:p>
          <a:p>
            <a:pPr marL="334963" indent="-334963" defTabSz="937391">
              <a:spcBef>
                <a:spcPts val="600"/>
              </a:spcBef>
            </a:pPr>
            <a:r>
              <a:rPr lang="en-US" sz="2400" dirty="0"/>
              <a:t>Corresponds with Tasks in the Construction Task Catalog®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978" y="1695609"/>
            <a:ext cx="3259109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Specifics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6250" y="1663804"/>
            <a:ext cx="11273790" cy="4523636"/>
          </a:xfrm>
        </p:spPr>
        <p:txBody>
          <a:bodyPr>
            <a:normAutofit fontScale="92500" lnSpcReduction="10000"/>
          </a:bodyPr>
          <a:lstStyle/>
          <a:p>
            <a:pPr marL="122238" lvl="1" indent="0">
              <a:buNone/>
            </a:pPr>
            <a:r>
              <a:rPr lang="en-US" b="1" dirty="0"/>
              <a:t>Prior to Bidding, the County Cannot:</a:t>
            </a:r>
          </a:p>
          <a:p>
            <a:pPr lvl="1"/>
            <a:r>
              <a:rPr lang="en-US" sz="2000" dirty="0"/>
              <a:t>Identify or Commit to any Specific Project or Location </a:t>
            </a:r>
          </a:p>
          <a:p>
            <a:pPr lvl="1"/>
            <a:r>
              <a:rPr lang="en-US" sz="2000" dirty="0"/>
              <a:t>Identify or Commit to any Specific CTC Tasks or Quantities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122238" lvl="1" indent="0">
              <a:buNone/>
            </a:pPr>
            <a:r>
              <a:rPr lang="en-US" b="1" dirty="0"/>
              <a:t>Contract Specifics Include:</a:t>
            </a:r>
          </a:p>
          <a:p>
            <a:pPr lvl="1"/>
            <a:r>
              <a:rPr lang="en-US" sz="2000" dirty="0"/>
              <a:t>Bidders Must Meet Minimum Requirements Set Forth in Article 5.0</a:t>
            </a:r>
          </a:p>
          <a:p>
            <a:pPr lvl="1"/>
            <a:r>
              <a:rPr lang="en-US" sz="2000" dirty="0"/>
              <a:t>Bid Security = $25,000</a:t>
            </a:r>
          </a:p>
          <a:p>
            <a:pPr lvl="1"/>
            <a:r>
              <a:rPr lang="en-US" sz="2000" dirty="0"/>
              <a:t>Minimum Contract Value = $25,000</a:t>
            </a:r>
          </a:p>
          <a:p>
            <a:pPr lvl="1"/>
            <a:r>
              <a:rPr lang="en-US" sz="2000" dirty="0"/>
              <a:t>Base Term of One (1) Year</a:t>
            </a:r>
          </a:p>
          <a:p>
            <a:pPr lvl="1"/>
            <a:r>
              <a:rPr lang="en-US" sz="2000" dirty="0"/>
              <a:t>Two (2) Additional Terms of One (1) Year Each</a:t>
            </a:r>
          </a:p>
          <a:p>
            <a:pPr lvl="1"/>
            <a:r>
              <a:rPr lang="en-US" sz="2000" dirty="0"/>
              <a:t>Self-Performance Requirement = 51%</a:t>
            </a:r>
          </a:p>
          <a:p>
            <a:pPr lvl="1"/>
            <a:r>
              <a:rPr lang="en-US" sz="2100" dirty="0"/>
              <a:t>Award to (1) or more, with a maximum of (3) Job Order Contracts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Maintain for the duration of the Contract a full service office within a forty (40) mile radius of the Loudoun County Government 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Specifics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2450" y="1639121"/>
            <a:ext cx="10350776" cy="4517129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2400" dirty="0"/>
              <a:t>Payment Bond and Performance Bond</a:t>
            </a:r>
          </a:p>
          <a:p>
            <a:pPr lvl="1"/>
            <a:r>
              <a:rPr lang="en-US" sz="2000" dirty="0"/>
              <a:t>Bonds = $500,000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Differing Site Conditions or Changes in Scope</a:t>
            </a:r>
          </a:p>
          <a:p>
            <a:pPr lvl="1"/>
            <a:r>
              <a:rPr lang="en-US" sz="2000" dirty="0"/>
              <a:t>Priced from Construction Task Catalog</a:t>
            </a:r>
            <a:r>
              <a:rPr lang="en-US" sz="2000" baseline="30000" dirty="0"/>
              <a:t>®</a:t>
            </a:r>
            <a:endParaRPr lang="en-US" sz="2000" dirty="0"/>
          </a:p>
          <a:p>
            <a:pPr lvl="1"/>
            <a:r>
              <a:rPr lang="en-US" sz="2000" dirty="0"/>
              <a:t>Supplemental Job Order</a:t>
            </a:r>
          </a:p>
          <a:p>
            <a:pPr lvl="1"/>
            <a:r>
              <a:rPr lang="en-US" sz="2000" dirty="0"/>
              <a:t>No Negotiated Change Orders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Liquidated Damages</a:t>
            </a:r>
          </a:p>
          <a:p>
            <a:pPr lvl="1"/>
            <a:r>
              <a:rPr lang="en-US" sz="2000" dirty="0"/>
              <a:t>Sliding Scale Based on Job Order Price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Filings and Permits</a:t>
            </a:r>
          </a:p>
          <a:p>
            <a:pPr lvl="1"/>
            <a:r>
              <a:rPr lang="en-US" sz="2000" dirty="0"/>
              <a:t>Fees paid for all Permits reimbursed 100% - </a:t>
            </a:r>
            <a:r>
              <a:rPr lang="en-US" sz="2000" b="1" dirty="0"/>
              <a:t>No Markup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267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Specifics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132272" y="1666781"/>
            <a:ext cx="12117237" cy="4622346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Contract award is based on a competitive bid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Bidders must bid (3) Adjustment Factors: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latin typeface="+mj-lt"/>
              </a:rPr>
              <a:t>Normal Working Hours: </a:t>
            </a:r>
            <a:r>
              <a:rPr lang="en-US" sz="2400" dirty="0">
                <a:latin typeface="+mj-lt"/>
              </a:rPr>
              <a:t>7:00 am to 5:00 pm Monday to Friday, Except for Holidays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latin typeface="+mj-lt"/>
              </a:rPr>
              <a:t>Other Than Normal Working Hours</a:t>
            </a:r>
            <a:r>
              <a:rPr lang="en-US" sz="2400" dirty="0">
                <a:latin typeface="+mj-lt"/>
              </a:rPr>
              <a:t>: 5:01 pm to 6:59 am Monday to Friday, and all day Saturday, Sunday and Holidays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Non-Pre-Priced: </a:t>
            </a:r>
            <a:r>
              <a:rPr lang="en-US" sz="2400" dirty="0"/>
              <a:t>For Non-Pre-priced Work</a:t>
            </a:r>
            <a:endParaRPr lang="en-US" sz="2400" b="1" dirty="0"/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</a:pPr>
            <a:r>
              <a:rPr lang="en-US" dirty="0"/>
              <a:t>The Other than Normal Hours Adjustment Factor must be Greater than the Normal Working Hours Adjustment Factor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</a:pPr>
            <a:r>
              <a:rPr lang="en-US" dirty="0"/>
              <a:t>Non Pre-priced Adjustment Factor shall not be less than 1.0500 and not higher than 1.2500</a:t>
            </a:r>
          </a:p>
        </p:txBody>
      </p:sp>
    </p:spTree>
    <p:extLst>
      <p:ext uri="{BB962C8B-B14F-4D97-AF65-F5344CB8AC3E}">
        <p14:creationId xmlns:p14="http://schemas.microsoft.com/office/powerpoint/2010/main" val="1529739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Internet Based Software Provided with Contract</a:t>
            </a:r>
          </a:p>
          <a:p>
            <a:pPr lvl="1"/>
            <a:r>
              <a:rPr lang="en-US" dirty="0" err="1"/>
              <a:t>eGordian</a:t>
            </a:r>
            <a:r>
              <a:rPr lang="en-US" dirty="0"/>
              <a:t>® Software Expedites the Job Order Process</a:t>
            </a:r>
          </a:p>
          <a:p>
            <a:pPr lvl="2"/>
            <a:r>
              <a:rPr lang="en-US" dirty="0"/>
              <a:t>Price Proposals</a:t>
            </a:r>
          </a:p>
          <a:p>
            <a:pPr lvl="2"/>
            <a:r>
              <a:rPr lang="en-US" dirty="0"/>
              <a:t>Subcontractor Lists</a:t>
            </a:r>
          </a:p>
          <a:p>
            <a:pPr lvl="2"/>
            <a:r>
              <a:rPr lang="en-US" dirty="0"/>
              <a:t>Tracking Dates</a:t>
            </a:r>
          </a:p>
          <a:p>
            <a:pPr lvl="2"/>
            <a:r>
              <a:rPr lang="en-US" dirty="0"/>
              <a:t>Required Job Order Forms</a:t>
            </a:r>
          </a:p>
          <a:p>
            <a:pPr lvl="1"/>
            <a:r>
              <a:rPr lang="en-US" dirty="0"/>
              <a:t>Training provided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Contract Specifics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0DF65-C970-45E6-8B75-3C379B433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5" y="2235104"/>
            <a:ext cx="5499802" cy="23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27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Specifics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36058" y="1582471"/>
            <a:ext cx="11321263" cy="44461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JOC SYSTEM LICENSE FEE</a:t>
            </a:r>
          </a:p>
          <a:p>
            <a:r>
              <a:rPr lang="en-US" sz="1900" dirty="0"/>
              <a:t>Access to Gordian Cloud, Construction Task Catalog</a:t>
            </a:r>
            <a:r>
              <a:rPr lang="en-US" sz="1900" baseline="30000" dirty="0"/>
              <a:t>®</a:t>
            </a:r>
            <a:r>
              <a:rPr lang="en-US" sz="1900" dirty="0"/>
              <a:t>, other proprietary materials</a:t>
            </a:r>
          </a:p>
          <a:p>
            <a:pPr lvl="1"/>
            <a:r>
              <a:rPr lang="en-US" sz="1700" dirty="0"/>
              <a:t>Most advanced technology and data in the marketplace.</a:t>
            </a:r>
          </a:p>
          <a:p>
            <a:pPr lvl="1"/>
            <a:r>
              <a:rPr lang="en-US" sz="1700" dirty="0"/>
              <a:t>Paperless</a:t>
            </a:r>
          </a:p>
          <a:p>
            <a:pPr lvl="1"/>
            <a:r>
              <a:rPr lang="en-US" sz="1700" dirty="0"/>
              <a:t>Efficient</a:t>
            </a:r>
          </a:p>
          <a:p>
            <a:pPr lvl="1"/>
            <a:r>
              <a:rPr lang="en-US" sz="1700" dirty="0"/>
              <a:t>Tasks and prices input directly... no fishing through old files and estimating books for costs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JOC process training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Gordian Cloud software training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Unlimited software support.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Included in the Contractor’s Adjustment Factors</a:t>
            </a:r>
          </a:p>
          <a:p>
            <a:pPr lvl="1"/>
            <a:r>
              <a:rPr lang="en-US" sz="1700" dirty="0"/>
              <a:t>Consider as an Overhead cost</a:t>
            </a:r>
          </a:p>
          <a:p>
            <a:pPr lvl="1"/>
            <a:r>
              <a:rPr lang="en-US" sz="1700" b="1" dirty="0"/>
              <a:t>License Fee Equal to 1% of the Job Order Price</a:t>
            </a:r>
          </a:p>
        </p:txBody>
      </p:sp>
    </p:spTree>
    <p:extLst>
      <p:ext uri="{BB962C8B-B14F-4D97-AF65-F5344CB8AC3E}">
        <p14:creationId xmlns:p14="http://schemas.microsoft.com/office/powerpoint/2010/main" val="3842073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Adjustment Factors: Method to Calculate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6059" y="1851025"/>
            <a:ext cx="4933303" cy="2572929"/>
          </a:xfrm>
        </p:spPr>
        <p:txBody>
          <a:bodyPr/>
          <a:lstStyle/>
          <a:p>
            <a:r>
              <a:rPr lang="en-US" b="1" dirty="0"/>
              <a:t>Use Historical Project Data</a:t>
            </a:r>
          </a:p>
          <a:p>
            <a:pPr lvl="1"/>
            <a:r>
              <a:rPr lang="en-US" dirty="0"/>
              <a:t>Select a Completed Project </a:t>
            </a:r>
          </a:p>
          <a:p>
            <a:pPr lvl="2"/>
            <a:r>
              <a:rPr lang="en-US" dirty="0"/>
              <a:t>You Know Scope and Direct Costs</a:t>
            </a:r>
          </a:p>
          <a:p>
            <a:pPr lvl="1"/>
            <a:r>
              <a:rPr lang="en-US" dirty="0"/>
              <a:t>Price Project From CTC</a:t>
            </a:r>
          </a:p>
          <a:p>
            <a:pPr lvl="1"/>
            <a:r>
              <a:rPr lang="en-US" dirty="0"/>
              <a:t>Add on Overhead and Profit</a:t>
            </a:r>
          </a:p>
          <a:p>
            <a:pPr lvl="1"/>
            <a:r>
              <a:rPr lang="en-US" dirty="0"/>
              <a:t>Calculate the Adjustment Factor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1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Adjustment Factors: Sample Project: Detailed Scope of Work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75896" y="1616566"/>
            <a:ext cx="7962900" cy="5392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Interior Renovation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5073" y="2053575"/>
            <a:ext cx="8439150" cy="429895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400" dirty="0"/>
              <a:t>Doors and Hardware</a:t>
            </a:r>
          </a:p>
          <a:p>
            <a:pPr lvl="2"/>
            <a:r>
              <a:rPr lang="en-US" sz="1400" dirty="0"/>
              <a:t>Replace 12 interior doors, hinges and hardware</a:t>
            </a:r>
          </a:p>
          <a:p>
            <a:pPr lvl="2"/>
            <a:r>
              <a:rPr lang="en-US" sz="1400" dirty="0"/>
              <a:t>Doors shall be 3x7, solid core wood doors</a:t>
            </a:r>
          </a:p>
          <a:p>
            <a:pPr lvl="2"/>
            <a:r>
              <a:rPr lang="en-US" sz="1400" dirty="0"/>
              <a:t>Grade 2 locksets with knobs</a:t>
            </a:r>
          </a:p>
          <a:p>
            <a:pPr lvl="2"/>
            <a:r>
              <a:rPr lang="en-US" sz="1400" dirty="0"/>
              <a:t>Replace 2 push bar exist devices and door closers on exit doors</a:t>
            </a:r>
          </a:p>
          <a:p>
            <a:pPr lvl="1"/>
            <a:r>
              <a:rPr lang="en-US" sz="1400" dirty="0"/>
              <a:t>Interior Lighting</a:t>
            </a:r>
          </a:p>
          <a:p>
            <a:pPr lvl="2"/>
            <a:r>
              <a:rPr lang="en-US" sz="1400" dirty="0"/>
              <a:t>Replace all lay-in troffer fixtures on first and second floors. 48 in total</a:t>
            </a:r>
          </a:p>
          <a:p>
            <a:pPr lvl="2"/>
            <a:r>
              <a:rPr lang="en-US" sz="1400" dirty="0"/>
              <a:t>Replace 4 exit fixtures</a:t>
            </a:r>
          </a:p>
          <a:p>
            <a:pPr lvl="2"/>
            <a:r>
              <a:rPr lang="en-US" sz="1400" dirty="0"/>
              <a:t>Replace 12 industrial fixtures in shop area</a:t>
            </a:r>
          </a:p>
          <a:p>
            <a:pPr lvl="1"/>
            <a:r>
              <a:rPr lang="en-US" sz="1400" dirty="0"/>
              <a:t>Plumbing Fixtures</a:t>
            </a:r>
          </a:p>
          <a:p>
            <a:pPr lvl="2"/>
            <a:r>
              <a:rPr lang="en-US" sz="1400" dirty="0"/>
              <a:t>Replace 8 bathroom sinks, 8 faucets, and 8 toilets in men’s and women’s bathroom in admin building and shop area</a:t>
            </a:r>
          </a:p>
          <a:p>
            <a:pPr lvl="2"/>
            <a:r>
              <a:rPr lang="en-US" sz="1400" dirty="0"/>
              <a:t>Replace 4 water fountains</a:t>
            </a:r>
          </a:p>
          <a:p>
            <a:pPr lvl="1"/>
            <a:r>
              <a:rPr lang="en-US" sz="1400" dirty="0"/>
              <a:t>Replace Boiler</a:t>
            </a:r>
          </a:p>
          <a:p>
            <a:pPr lvl="2"/>
            <a:r>
              <a:rPr lang="en-US" sz="1400" dirty="0"/>
              <a:t>Demo existing boiler and as much piping and venting to accommodate new boiler. Install a new 1028 </a:t>
            </a:r>
            <a:r>
              <a:rPr lang="en-US" sz="1400" dirty="0" err="1"/>
              <a:t>mbh</a:t>
            </a:r>
            <a:r>
              <a:rPr lang="en-US" sz="1400" dirty="0"/>
              <a:t> oil fired cast iron boiler. No access for packaged boiler. Must field assemble sections. Provide new piping as required.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Normal Working Hours Apply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00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Adjustment Factors: Sample Project: Price Proposal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654" y="2958672"/>
            <a:ext cx="2357733" cy="3033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854" y="2503772"/>
            <a:ext cx="2380578" cy="3065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25" y="1996648"/>
            <a:ext cx="2316608" cy="2997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837" y="1696610"/>
            <a:ext cx="2310009" cy="29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917" y="2820310"/>
            <a:ext cx="5689558" cy="2226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County JOC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600" y="1851025"/>
            <a:ext cx="10617200" cy="4114346"/>
          </a:xfrm>
        </p:spPr>
        <p:txBody>
          <a:bodyPr>
            <a:noAutofit/>
          </a:bodyPr>
          <a:lstStyle/>
          <a:p>
            <a:pPr defTabSz="937391"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Using Job Order Contracting since 2006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Typically Uses JOC for: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Facility Repair and Renovation Projects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Straightforward Work Items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Replacements in Kind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County Has Trained and Dedicated Staff to Manage JOC 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Statistics: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Approximately $118 Million in Work Ordered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5,500 individual Job Orders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Average Job Order size is $50,000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Includes Supplemental Job Orders</a:t>
            </a:r>
          </a:p>
        </p:txBody>
      </p:sp>
    </p:spTree>
    <p:extLst>
      <p:ext uri="{BB962C8B-B14F-4D97-AF65-F5344CB8AC3E}">
        <p14:creationId xmlns:p14="http://schemas.microsoft.com/office/powerpoint/2010/main" val="1792148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Adjustment Factors: Sample Price: CTC vs. Quote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02257" y="1920690"/>
            <a:ext cx="4125058" cy="687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Direct Cost of Work from Quotes or Estimates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223979" y="2924937"/>
            <a:ext cx="4608929" cy="237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Replace Boiler		$ 33,055.73</a:t>
            </a:r>
          </a:p>
          <a:p>
            <a:r>
              <a:rPr lang="en-US" sz="1900" dirty="0"/>
              <a:t>Doors/Hardware	$  8,282.09</a:t>
            </a:r>
          </a:p>
          <a:p>
            <a:r>
              <a:rPr lang="en-US" sz="1900" dirty="0"/>
              <a:t>Lighting		$ 13,119.77</a:t>
            </a:r>
          </a:p>
          <a:p>
            <a:r>
              <a:rPr lang="en-US" sz="1900" dirty="0"/>
              <a:t>Plumbing		$ 11,886.53</a:t>
            </a:r>
          </a:p>
          <a:p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1800" dirty="0"/>
              <a:t>	</a:t>
            </a:r>
            <a:r>
              <a:rPr lang="en-US" sz="1900" dirty="0"/>
              <a:t>TOTAL  =	$ 66,344.12</a:t>
            </a:r>
          </a:p>
          <a:p>
            <a:endParaRPr lang="en-US" sz="1800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602257" y="2924937"/>
            <a:ext cx="4194175" cy="23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Replace Boiler		$ 34,500.00</a:t>
            </a:r>
          </a:p>
          <a:p>
            <a:r>
              <a:rPr lang="en-US" sz="1900" dirty="0"/>
              <a:t>Doors/Hardware	$   7,250.00</a:t>
            </a:r>
          </a:p>
          <a:p>
            <a:r>
              <a:rPr lang="en-US" sz="1900" dirty="0"/>
              <a:t>Lighting		$ 12,750.00</a:t>
            </a:r>
          </a:p>
          <a:p>
            <a:r>
              <a:rPr lang="en-US" sz="1900" dirty="0"/>
              <a:t>Plumbing		$ 10,500.00</a:t>
            </a:r>
          </a:p>
          <a:p>
            <a:pPr marL="0" indent="-125636">
              <a:buFont typeface="Arial"/>
              <a:buNone/>
            </a:pPr>
            <a:r>
              <a:rPr lang="en-US" sz="1900" dirty="0"/>
              <a:t>	</a:t>
            </a:r>
          </a:p>
          <a:p>
            <a:pPr marL="0" indent="-125636">
              <a:buFont typeface="Arial"/>
              <a:buNone/>
            </a:pPr>
            <a:r>
              <a:rPr lang="en-US" sz="1900" dirty="0"/>
              <a:t>	TOTAL  =		$ 65,000.00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223980" y="1946431"/>
            <a:ext cx="4125058" cy="676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Direct Cost of Work from CTC</a:t>
            </a:r>
          </a:p>
        </p:txBody>
      </p:sp>
    </p:spTree>
    <p:extLst>
      <p:ext uri="{BB962C8B-B14F-4D97-AF65-F5344CB8AC3E}">
        <p14:creationId xmlns:p14="http://schemas.microsoft.com/office/powerpoint/2010/main" val="1558389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Adjustment Factors: Sample Price: Putting it all together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92630" y="1522855"/>
            <a:ext cx="7962900" cy="40972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900" dirty="0"/>
              <a:t>A.	Direct Cost of Work from Quotes 		$65,000.00 	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B.	Overhead  10%*				</a:t>
            </a:r>
            <a:r>
              <a:rPr lang="en-US" sz="1900" u="sng" dirty="0"/>
              <a:t>$  6,500.00</a:t>
            </a:r>
            <a:r>
              <a:rPr lang="en-US" sz="1900" dirty="0"/>
              <a:t> 	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C.	Subtotal (Cost &amp; O/H)			$71,500.00 	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D.	Profit  10%*				</a:t>
            </a:r>
            <a:r>
              <a:rPr lang="en-US" sz="1900" u="sng" dirty="0"/>
              <a:t>$  7,150.00</a:t>
            </a:r>
            <a:r>
              <a:rPr lang="en-US" sz="1900" dirty="0"/>
              <a:t> 	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E.	Subtotal (Cost &amp; O/H &amp; Profit)		$78,650.00 	</a:t>
            </a:r>
          </a:p>
          <a:p>
            <a:pPr>
              <a:lnSpc>
                <a:spcPct val="150000"/>
              </a:lnSpc>
            </a:pPr>
            <a:r>
              <a:rPr lang="en-US" sz="1900" dirty="0"/>
              <a:t>F.	Price From CTC				$66,344.12 	</a:t>
            </a:r>
          </a:p>
          <a:p>
            <a:pPr>
              <a:lnSpc>
                <a:spcPct val="150000"/>
              </a:lnSpc>
            </a:pPr>
            <a:r>
              <a:rPr lang="en-US" sz="1900" b="1" dirty="0"/>
              <a:t>Adjustment Factor (= E / F)  </a:t>
            </a:r>
            <a:r>
              <a:rPr lang="en-US" sz="1900" b="1"/>
              <a:t>=  1.1855</a:t>
            </a:r>
            <a:endParaRPr lang="en-US" sz="19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09456" y="5477617"/>
            <a:ext cx="8763000" cy="6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Tahoma"/>
              </a:rPr>
              <a:t>*Sample Only. Contractor to determine O/H &amp; Profit. </a:t>
            </a:r>
            <a:br>
              <a:rPr lang="en-US" dirty="0">
                <a:solidFill>
                  <a:schemeClr val="accent1"/>
                </a:solidFill>
                <a:cs typeface="Tahoma"/>
              </a:rPr>
            </a:br>
            <a:r>
              <a:rPr lang="en-US" u="sng" dirty="0">
                <a:solidFill>
                  <a:schemeClr val="accent1"/>
                </a:solidFill>
                <a:cs typeface="Tahoma"/>
              </a:rPr>
              <a:t>Prepare this calculation for more than one sample project</a:t>
            </a:r>
            <a:r>
              <a:rPr lang="en-US" dirty="0">
                <a:solidFill>
                  <a:schemeClr val="accent1"/>
                </a:solidFill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991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1" y="1591312"/>
            <a:ext cx="6171320" cy="4483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90" y="337972"/>
            <a:ext cx="11455941" cy="1143000"/>
          </a:xfrm>
        </p:spPr>
        <p:txBody>
          <a:bodyPr>
            <a:normAutofit/>
          </a:bodyPr>
          <a:lstStyle/>
          <a:p>
            <a:r>
              <a:rPr lang="en-US" dirty="0"/>
              <a:t>Completing the Bid Form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5500492"/>
            <a:ext cx="2382601" cy="4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cs typeface="Tahoma"/>
              </a:rPr>
              <a:t>*SAMPLE ONLY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170657" y="2974415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solidFill>
                  <a:srgbClr val="C3161D"/>
                </a:solidFill>
                <a:latin typeface="Comic Sans MS" pitchFamily="66" charset="0"/>
              </a:rPr>
              <a:t>1     1  7  1  3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170657" y="4573177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solidFill>
                  <a:srgbClr val="C3161D"/>
                </a:solidFill>
                <a:latin typeface="Comic Sans MS" pitchFamily="66" charset="0"/>
              </a:rPr>
              <a:t>1     1  9  6  3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170657" y="5581904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solidFill>
                  <a:srgbClr val="C3161D"/>
                </a:solidFill>
                <a:latin typeface="Comic Sans MS" pitchFamily="66" charset="0"/>
              </a:rPr>
              <a:t>1     1  2  5  0</a:t>
            </a:r>
          </a:p>
        </p:txBody>
      </p:sp>
    </p:spTree>
    <p:extLst>
      <p:ext uri="{BB962C8B-B14F-4D97-AF65-F5344CB8AC3E}">
        <p14:creationId xmlns:p14="http://schemas.microsoft.com/office/powerpoint/2010/main" val="425735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86" y="1605282"/>
            <a:ext cx="7253916" cy="426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90" y="337972"/>
            <a:ext cx="11455941" cy="1143000"/>
          </a:xfrm>
        </p:spPr>
        <p:txBody>
          <a:bodyPr>
            <a:normAutofit/>
          </a:bodyPr>
          <a:lstStyle/>
          <a:p>
            <a:r>
              <a:rPr lang="en-US" dirty="0"/>
              <a:t>Completing the Bid Form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5500492"/>
            <a:ext cx="2382601" cy="4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cs typeface="Tahoma"/>
              </a:rPr>
              <a:t>*SAMPLE ONLY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361208" y="2738626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solidFill>
                  <a:srgbClr val="C3161D"/>
                </a:solidFill>
                <a:latin typeface="Comic Sans MS" pitchFamily="66" charset="0"/>
              </a:rPr>
              <a:t>1 . 1 7 1 3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361208" y="3661652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solidFill>
                  <a:srgbClr val="C3161D"/>
                </a:solidFill>
                <a:latin typeface="Comic Sans MS" pitchFamily="66" charset="0"/>
              </a:rPr>
              <a:t>1 . 1 9 6 3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61208" y="4524294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solidFill>
                  <a:srgbClr val="C3161D"/>
                </a:solidFill>
                <a:latin typeface="Comic Sans MS" pitchFamily="66" charset="0"/>
              </a:rPr>
              <a:t>1 . 1 2 5 0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361208" y="3117263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latin typeface="Comic Sans MS" pitchFamily="66" charset="0"/>
              </a:rPr>
              <a:t>0 . 8 1 9 9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18076" y="5243162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solidFill>
                  <a:srgbClr val="C3161D"/>
                </a:solidFill>
                <a:latin typeface="Comic Sans MS" pitchFamily="66" charset="0"/>
              </a:rPr>
              <a:t>1 . 1 7 1 6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338204" y="4000033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latin typeface="Comic Sans MS" pitchFamily="66" charset="0"/>
              </a:rPr>
              <a:t>0 . 2 3 9 2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354899" y="4887781"/>
            <a:ext cx="2190551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1600" b="1" i="1" dirty="0">
                <a:latin typeface="Comic Sans MS" pitchFamily="66" charset="0"/>
              </a:rPr>
              <a:t>0 . 1 1 2 5</a:t>
            </a:r>
          </a:p>
        </p:txBody>
      </p:sp>
    </p:spTree>
    <p:extLst>
      <p:ext uri="{BB962C8B-B14F-4D97-AF65-F5344CB8AC3E}">
        <p14:creationId xmlns:p14="http://schemas.microsoft.com/office/powerpoint/2010/main" val="1105368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9" y="2358954"/>
            <a:ext cx="10371048" cy="2415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90" y="337972"/>
            <a:ext cx="11455941" cy="1143000"/>
          </a:xfrm>
        </p:spPr>
        <p:txBody>
          <a:bodyPr>
            <a:normAutofit/>
          </a:bodyPr>
          <a:lstStyle/>
          <a:p>
            <a:r>
              <a:rPr lang="en-US" dirty="0"/>
              <a:t>Completing the Bid Form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5500492"/>
            <a:ext cx="2382601" cy="4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cs typeface="Tahoma"/>
              </a:rPr>
              <a:t>*SAMPLE ONLY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227503" y="3037675"/>
            <a:ext cx="3950339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2000" b="1" i="1" dirty="0">
                <a:solidFill>
                  <a:srgbClr val="C3161D"/>
                </a:solidFill>
                <a:latin typeface="Comic Sans MS" pitchFamily="66" charset="0"/>
              </a:rPr>
              <a:t>1          1     7    1    6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64839" y="3834180"/>
            <a:ext cx="8013380" cy="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27" rIns="90454" bIns="45227"/>
          <a:lstStyle/>
          <a:p>
            <a:pPr marL="411766" indent="-112300" algn="ctr">
              <a:lnSpc>
                <a:spcPct val="105000"/>
              </a:lnSpc>
              <a:spcBef>
                <a:spcPct val="20000"/>
              </a:spcBef>
              <a:buSzPct val="100000"/>
            </a:pPr>
            <a:r>
              <a:rPr lang="en-US" sz="2000" b="1" i="1" dirty="0">
                <a:solidFill>
                  <a:srgbClr val="C3161D"/>
                </a:solidFill>
                <a:latin typeface="Comic Sans MS" pitchFamily="66" charset="0"/>
              </a:rPr>
              <a:t>ONE POINT ONE SEVEN ONE SIX</a:t>
            </a:r>
          </a:p>
        </p:txBody>
      </p:sp>
    </p:spTree>
    <p:extLst>
      <p:ext uri="{BB962C8B-B14F-4D97-AF65-F5344CB8AC3E}">
        <p14:creationId xmlns:p14="http://schemas.microsoft.com/office/powerpoint/2010/main" val="1126024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599" y="1593011"/>
            <a:ext cx="11167853" cy="4497238"/>
          </a:xfrm>
        </p:spPr>
        <p:txBody>
          <a:bodyPr>
            <a:normAutofit/>
          </a:bodyPr>
          <a:lstStyle/>
          <a:p>
            <a:r>
              <a:rPr lang="en-US" dirty="0"/>
              <a:t>Annual Price Adjustment</a:t>
            </a:r>
          </a:p>
          <a:p>
            <a:pPr lvl="1"/>
            <a:r>
              <a:rPr lang="en-US" dirty="0"/>
              <a:t>Applied annually on the anniversary of the Contract Anniversary Award Date</a:t>
            </a:r>
          </a:p>
          <a:p>
            <a:pPr lvl="1"/>
            <a:r>
              <a:rPr lang="en-US" dirty="0"/>
              <a:t>Based on CCI (average of the twenty cities) published by Engineering News Record</a:t>
            </a:r>
          </a:p>
          <a:p>
            <a:pPr lvl="1"/>
            <a:r>
              <a:rPr lang="en-US" dirty="0"/>
              <a:t>Calculation (Based on Month of Solicitation Bid Due Date)</a:t>
            </a:r>
          </a:p>
          <a:p>
            <a:pPr marL="914400" lvl="2" indent="0">
              <a:buNone/>
            </a:pPr>
            <a:r>
              <a:rPr lang="en-US" sz="1600" u="sng" dirty="0"/>
              <a:t>Average CCI for Current Year</a:t>
            </a:r>
            <a:r>
              <a:rPr lang="en-US" sz="1600" dirty="0"/>
              <a:t>     =     The % Increase or Decrease in 			</a:t>
            </a:r>
          </a:p>
          <a:p>
            <a:pPr marL="914400" lvl="2" indent="0">
              <a:buNone/>
            </a:pPr>
            <a:r>
              <a:rPr lang="en-US" sz="1600" dirty="0"/>
              <a:t>Average CCI for Base Year	      Construction Costs</a:t>
            </a:r>
          </a:p>
          <a:p>
            <a:pPr lvl="2"/>
            <a:r>
              <a:rPr lang="en-US" sz="1600" dirty="0"/>
              <a:t>Percentage x Original Adjustment Factors = New Adjustment Factors for Next Year</a:t>
            </a:r>
          </a:p>
          <a:p>
            <a:pPr lvl="1"/>
            <a:r>
              <a:rPr lang="en-US" dirty="0"/>
              <a:t>Applies to the Both the Normal Working Hours Adjustment Factor and the Other than Normal Working Hours Adjustment Factor</a:t>
            </a:r>
          </a:p>
          <a:p>
            <a:pPr lvl="1"/>
            <a:r>
              <a:rPr lang="en-US" dirty="0"/>
              <a:t>Non-Pre-priced Adjustment Factor Remains Fixed for Duration of the Contract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Bid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26097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Contractors Should Expect To</a:t>
            </a:r>
          </a:p>
          <a:p>
            <a:pPr lvl="1"/>
            <a:r>
              <a:rPr lang="en-US" dirty="0"/>
              <a:t>Prepare Incidental Drawings or Sketches for Some Projects</a:t>
            </a:r>
          </a:p>
          <a:p>
            <a:pPr lvl="2"/>
            <a:r>
              <a:rPr lang="en-US" dirty="0"/>
              <a:t>Justify Quantity Calculations</a:t>
            </a:r>
          </a:p>
          <a:p>
            <a:pPr lvl="2"/>
            <a:r>
              <a:rPr lang="en-US" dirty="0"/>
              <a:t>Explain Detail of Work</a:t>
            </a:r>
          </a:p>
          <a:p>
            <a:pPr lvl="1"/>
            <a:r>
              <a:rPr lang="en-US" dirty="0"/>
              <a:t>Prepare Proposals for Some Projects That Might be Canceled</a:t>
            </a:r>
          </a:p>
          <a:p>
            <a:pPr lvl="1"/>
            <a:r>
              <a:rPr lang="en-US" dirty="0"/>
              <a:t>Margins on CTC Tasks Vary</a:t>
            </a:r>
          </a:p>
          <a:p>
            <a:pPr lvl="1"/>
            <a:r>
              <a:rPr lang="en-US" dirty="0"/>
              <a:t>Some Projects are More Profitable than Others</a:t>
            </a:r>
          </a:p>
          <a:p>
            <a:pPr lvl="1"/>
            <a:r>
              <a:rPr lang="en-US" dirty="0"/>
              <a:t>Maintain a Fully Functioning Local Office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Hold Required Licenses</a:t>
            </a:r>
          </a:p>
        </p:txBody>
      </p:sp>
    </p:spTree>
    <p:extLst>
      <p:ext uri="{BB962C8B-B14F-4D97-AF65-F5344CB8AC3E}">
        <p14:creationId xmlns:p14="http://schemas.microsoft.com/office/powerpoint/2010/main" val="3791441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8223" y="1737813"/>
            <a:ext cx="10617200" cy="16933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Importance of Contractor’s Adjustment Factors</a:t>
            </a:r>
          </a:p>
          <a:p>
            <a:pPr lvl="1"/>
            <a:r>
              <a:rPr lang="en-US" dirty="0"/>
              <a:t>Determines Lowest Bidder AND</a:t>
            </a:r>
          </a:p>
          <a:p>
            <a:pPr lvl="1"/>
            <a:r>
              <a:rPr lang="en-US" dirty="0"/>
              <a:t>Used to Price Individual Job Orders</a:t>
            </a:r>
          </a:p>
          <a:p>
            <a:pPr lvl="1"/>
            <a:r>
              <a:rPr lang="en-US" dirty="0"/>
              <a:t>Price Proposal Total Becomes the </a:t>
            </a:r>
            <a:r>
              <a:rPr lang="en-US" u="sng" dirty="0"/>
              <a:t>Lump Sum Job Order Price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72" y="3826040"/>
            <a:ext cx="8828583" cy="19857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962181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600" y="1615440"/>
            <a:ext cx="10617200" cy="448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u="sng" dirty="0"/>
              <a:t>Risks of Low Adjustment Factors</a:t>
            </a:r>
          </a:p>
          <a:p>
            <a:r>
              <a:rPr lang="en-US" dirty="0"/>
              <a:t>Leads to Arguments in Proposal Review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Unsupportable Tasks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Exaggerated Quantities</a:t>
            </a:r>
          </a:p>
          <a:p>
            <a:r>
              <a:rPr lang="en-US" dirty="0"/>
              <a:t>Leads to Delays in Job Order Development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Takes Longer to Review Proposals</a:t>
            </a:r>
          </a:p>
          <a:p>
            <a:r>
              <a:rPr lang="en-US" dirty="0"/>
              <a:t>Creates an Adversarial Relationship</a:t>
            </a:r>
          </a:p>
          <a:p>
            <a:pPr lvl="1"/>
            <a:r>
              <a:rPr lang="en-US" dirty="0"/>
              <a:t>Reduced Volume of Work</a:t>
            </a:r>
          </a:p>
          <a:p>
            <a:pPr lvl="1"/>
            <a:r>
              <a:rPr lang="en-US" dirty="0"/>
              <a:t>Will Shorten Contract</a:t>
            </a:r>
          </a:p>
          <a:p>
            <a:pPr lvl="1"/>
            <a:r>
              <a:rPr lang="en-US" dirty="0"/>
              <a:t>Lost Profitability</a:t>
            </a:r>
          </a:p>
          <a:p>
            <a:r>
              <a:rPr lang="en-US" dirty="0"/>
              <a:t>No Second Chance to Improve your Margin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059" y="199950"/>
            <a:ext cx="10684610" cy="1143000"/>
          </a:xfrm>
        </p:spPr>
        <p:txBody>
          <a:bodyPr/>
          <a:lstStyle/>
          <a:p>
            <a:r>
              <a:rPr lang="en-US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10763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Key 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Focus on Total Potential Value of Contract</a:t>
            </a:r>
          </a:p>
          <a:p>
            <a:pPr lvl="1"/>
            <a:r>
              <a:rPr lang="en-US" dirty="0"/>
              <a:t>Potential Three (3) Year Contract</a:t>
            </a:r>
          </a:p>
          <a:p>
            <a:r>
              <a:rPr lang="en-US" dirty="0"/>
              <a:t>Evaluate Construction Task Catalog</a:t>
            </a:r>
            <a:r>
              <a:rPr lang="en-US" baseline="30000" dirty="0"/>
              <a:t>®</a:t>
            </a:r>
            <a:endParaRPr lang="en-US" dirty="0"/>
          </a:p>
          <a:p>
            <a:pPr lvl="1"/>
            <a:r>
              <a:rPr lang="en-US" dirty="0"/>
              <a:t>Analyze Unit Prices</a:t>
            </a:r>
          </a:p>
          <a:p>
            <a:pPr lvl="1"/>
            <a:r>
              <a:rPr lang="en-US" dirty="0"/>
              <a:t>Know the General Guidelines for Using the CTC</a:t>
            </a:r>
          </a:p>
          <a:p>
            <a:r>
              <a:rPr lang="en-US" dirty="0"/>
              <a:t>Contractor Performance Drives Volume</a:t>
            </a:r>
          </a:p>
          <a:p>
            <a:pPr lvl="1"/>
            <a:r>
              <a:rPr lang="en-US" dirty="0"/>
              <a:t>Ability to Market Program and Services</a:t>
            </a:r>
          </a:p>
          <a:p>
            <a:pPr lvl="1"/>
            <a:r>
              <a:rPr lang="en-US" dirty="0"/>
              <a:t>Responsive Service</a:t>
            </a:r>
          </a:p>
          <a:p>
            <a:pPr lvl="1"/>
            <a:r>
              <a:rPr lang="en-US" dirty="0"/>
              <a:t>Accurate Proposals</a:t>
            </a:r>
          </a:p>
          <a:p>
            <a:pPr lvl="1"/>
            <a:r>
              <a:rPr lang="en-US" dirty="0"/>
              <a:t>Safe and Clean Project Sites</a:t>
            </a:r>
          </a:p>
          <a:p>
            <a:pPr lvl="1"/>
            <a:r>
              <a:rPr lang="en-US" dirty="0"/>
              <a:t>High Quality Construction</a:t>
            </a:r>
          </a:p>
          <a:p>
            <a:pPr lvl="1"/>
            <a:r>
              <a:rPr lang="en-US" dirty="0"/>
              <a:t>On-Time Completion &amp; Close Out</a:t>
            </a:r>
          </a:p>
        </p:txBody>
      </p:sp>
    </p:spTree>
    <p:extLst>
      <p:ext uri="{BB962C8B-B14F-4D97-AF65-F5344CB8AC3E}">
        <p14:creationId xmlns:p14="http://schemas.microsoft.com/office/powerpoint/2010/main" val="276923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77014" y="1851025"/>
            <a:ext cx="8476785" cy="3906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Indefinite delivery/indefinite quantity process (IDIQ)</a:t>
            </a:r>
          </a:p>
          <a:p>
            <a:r>
              <a:rPr lang="en-US" dirty="0"/>
              <a:t>Enable contractors to complete a substantial number of individual projects with a </a:t>
            </a:r>
            <a:r>
              <a:rPr lang="en-US" b="1" dirty="0">
                <a:solidFill>
                  <a:srgbClr val="004C97"/>
                </a:solidFill>
              </a:rPr>
              <a:t>single bid</a:t>
            </a:r>
            <a:endParaRPr lang="en-US" dirty="0"/>
          </a:p>
          <a:p>
            <a:r>
              <a:rPr lang="en-US" dirty="0"/>
              <a:t>Tasks based on competitively-bid, </a:t>
            </a:r>
            <a:r>
              <a:rPr lang="en-US" b="1" dirty="0">
                <a:solidFill>
                  <a:srgbClr val="004C97"/>
                </a:solidFill>
              </a:rPr>
              <a:t>preset prices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Saves time and money</a:t>
            </a:r>
          </a:p>
          <a:p>
            <a:r>
              <a:rPr lang="en-US" dirty="0"/>
              <a:t>Provides transparency and auditability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1" y="1892868"/>
            <a:ext cx="2057400" cy="431703"/>
          </a:xfrm>
          <a:prstGeom prst="rect">
            <a:avLst/>
          </a:prstGeom>
        </p:spPr>
        <p:txBody>
          <a:bodyPr vert="horz" lIns="91418" tIns="45709" rIns="91418" bIns="45709" rtlCol="0">
            <a:normAutofit fontScale="92500" lnSpcReduction="20000"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800" b="1" dirty="0">
                <a:solidFill>
                  <a:srgbClr val="004C97"/>
                </a:solidFill>
                <a:latin typeface="Calibri" charset="0"/>
                <a:ea typeface="Calibri" charset="0"/>
                <a:cs typeface="Calibri" charset="0"/>
              </a:rPr>
              <a:t>Definition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1" y="1945322"/>
            <a:ext cx="0" cy="1750849"/>
          </a:xfrm>
          <a:prstGeom prst="line">
            <a:avLst/>
          </a:prstGeom>
          <a:ln w="190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600095"/>
            <a:ext cx="2057400" cy="431703"/>
          </a:xfrm>
          <a:prstGeom prst="rect">
            <a:avLst/>
          </a:prstGeom>
        </p:spPr>
        <p:txBody>
          <a:bodyPr vert="horz" lIns="91418" tIns="45709" rIns="91418" bIns="45709" rtlCol="0">
            <a:normAutofit fontScale="92500" lnSpcReduction="20000"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74146"/>
                </a:solidFill>
                <a:latin typeface="Guardian TextEgyp"/>
                <a:ea typeface="+mn-ea"/>
                <a:cs typeface="Guardian TextEgyp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800" b="1" dirty="0">
                <a:solidFill>
                  <a:srgbClr val="004C97"/>
                </a:solidFill>
                <a:latin typeface="Calibri" charset="0"/>
                <a:ea typeface="Calibri" charset="0"/>
                <a:cs typeface="Calibri" charset="0"/>
              </a:rPr>
              <a:t>Value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4652549"/>
            <a:ext cx="0" cy="837104"/>
          </a:xfrm>
          <a:prstGeom prst="line">
            <a:avLst/>
          </a:prstGeom>
          <a:ln w="190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35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Submission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71" y="2618748"/>
            <a:ext cx="9901687" cy="15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45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Submission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94" y="1781239"/>
            <a:ext cx="6619337" cy="42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6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Submission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475" y="1643362"/>
            <a:ext cx="5108330" cy="43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9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Bid Submission: 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963929" y="1376037"/>
            <a:ext cx="9165491" cy="49714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Mailing Address: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County of Loudoun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Virginia Division of Procurement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PO Box 7000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Leesburg, Virginia 20177-7000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Hand Delivery Address: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Department of Finance and Budget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Division of Procurement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1 Harrison Street, S.E., 4</a:t>
            </a:r>
            <a:r>
              <a:rPr lang="en-US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Floor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Leesburg, Virginia 20175</a:t>
            </a:r>
          </a:p>
          <a:p>
            <a:r>
              <a:rPr lang="en-US" b="1" u="sng" dirty="0"/>
              <a:t>Bids due: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March 12, 2020 no later than 4:00 PM Local Atomic Time</a:t>
            </a:r>
          </a:p>
          <a:p>
            <a:pPr marL="1111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2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JOC Overview: </a:t>
            </a:r>
            <a:br>
              <a:rPr lang="en-US" dirty="0"/>
            </a:br>
            <a:r>
              <a:rPr lang="en-US" dirty="0"/>
              <a:t>Umbrella Contract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4" y="1862050"/>
            <a:ext cx="10058400" cy="34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8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JOC Overview: </a:t>
            </a:r>
            <a:br>
              <a:rPr lang="en-US" dirty="0"/>
            </a:br>
            <a:r>
              <a:rPr lang="en-US" dirty="0"/>
              <a:t>Why JOC Works For Contractors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600" y="1851025"/>
            <a:ext cx="10617200" cy="4114346"/>
          </a:xfrm>
        </p:spPr>
        <p:txBody>
          <a:bodyPr>
            <a:normAutofit fontScale="92500" lnSpcReduction="10000"/>
          </a:bodyPr>
          <a:lstStyle/>
          <a:p>
            <a:pPr marL="457200" indent="-400050" defTabSz="937391">
              <a:spcBef>
                <a:spcPts val="600"/>
              </a:spcBef>
              <a:defRPr/>
            </a:pPr>
            <a:r>
              <a:rPr lang="en-US" dirty="0"/>
              <a:t>Quality work is rewarded with more work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Profit is a function of volume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Volume is driven by performance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JOC provides a steady flow of work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Win a higher percentage of proposed projects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Easier process for project proposals</a:t>
            </a:r>
          </a:p>
          <a:p>
            <a:pPr marL="514350" indent="-457200" defTabSz="937391">
              <a:lnSpc>
                <a:spcPct val="100000"/>
              </a:lnSpc>
              <a:spcBef>
                <a:spcPts val="600"/>
              </a:spcBef>
              <a:buClr>
                <a:srgbClr val="006666"/>
              </a:buClr>
              <a:buSzPct val="85000"/>
              <a:defRPr/>
            </a:pPr>
            <a:r>
              <a:rPr lang="en-US" dirty="0"/>
              <a:t>Long-term relationship with the County</a:t>
            </a:r>
            <a:endParaRPr lang="en-US" dirty="0">
              <a:solidFill>
                <a:srgbClr val="FF0000"/>
              </a:solidFill>
            </a:endParaRPr>
          </a:p>
          <a:p>
            <a:pPr marL="1376363" lvl="2" indent="-461963" defTabSz="937391">
              <a:spcBef>
                <a:spcPts val="600"/>
              </a:spcBef>
              <a:defRPr/>
            </a:pPr>
            <a:r>
              <a:rPr lang="en-US" dirty="0"/>
              <a:t>Good work is rewarded with more work</a:t>
            </a:r>
          </a:p>
          <a:p>
            <a:pPr marL="1376363" lvl="2" indent="-461963" defTabSz="937391">
              <a:spcBef>
                <a:spcPts val="600"/>
              </a:spcBef>
              <a:defRPr/>
            </a:pPr>
            <a:r>
              <a:rPr lang="en-US" dirty="0"/>
              <a:t>Develop partnership with the County</a:t>
            </a:r>
            <a:endParaRPr lang="en-US" dirty="0">
              <a:solidFill>
                <a:srgbClr val="FF0000"/>
              </a:solidFill>
            </a:endParaRPr>
          </a:p>
          <a:p>
            <a:pPr marL="514350" indent="-457200" defTabSz="937391">
              <a:spcBef>
                <a:spcPts val="600"/>
              </a:spcBef>
              <a:buClr>
                <a:srgbClr val="006666"/>
              </a:buClr>
              <a:buSzPct val="85000"/>
              <a:defRPr/>
            </a:pPr>
            <a:r>
              <a:rPr lang="en-US" dirty="0"/>
              <a:t>Ability to leverage Subcontractor and Supplier relationships</a:t>
            </a:r>
          </a:p>
          <a:p>
            <a:pPr marL="514350" indent="-457200" defTabSz="937391">
              <a:spcBef>
                <a:spcPts val="600"/>
              </a:spcBef>
              <a:buClr>
                <a:srgbClr val="006666"/>
              </a:buClr>
              <a:buSzPct val="85000"/>
              <a:defRPr/>
            </a:pPr>
            <a:r>
              <a:rPr lang="en-US" dirty="0"/>
              <a:t>Ability to sell value, not just compete to be the lowest price</a:t>
            </a:r>
          </a:p>
        </p:txBody>
      </p:sp>
    </p:spTree>
    <p:extLst>
      <p:ext uri="{BB962C8B-B14F-4D97-AF65-F5344CB8AC3E}">
        <p14:creationId xmlns:p14="http://schemas.microsoft.com/office/powerpoint/2010/main" val="92917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JOC Overview: </a:t>
            </a:r>
            <a:br>
              <a:rPr lang="en-US" dirty="0"/>
            </a:br>
            <a:r>
              <a:rPr lang="en-US" dirty="0"/>
              <a:t>Why JOC Works For Contractors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600" y="1851025"/>
            <a:ext cx="10617200" cy="4114346"/>
          </a:xfrm>
        </p:spPr>
        <p:txBody>
          <a:bodyPr>
            <a:normAutofit/>
          </a:bodyPr>
          <a:lstStyle/>
          <a:p>
            <a:pPr marL="457200" indent="-400050" defTabSz="937391">
              <a:spcBef>
                <a:spcPts val="600"/>
              </a:spcBef>
              <a:buClr>
                <a:srgbClr val="006666"/>
              </a:buClr>
              <a:buSzPct val="85000"/>
              <a:defRPr/>
            </a:pPr>
            <a:r>
              <a:rPr lang="en-US" dirty="0"/>
              <a:t>Reduced Risk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Fixed prices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No negotiations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Payment for every element of work performed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Ability to provide input during scope development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Eliminates quibbling over change orders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dirty="0"/>
              <a:t>Reduced chance of claims</a:t>
            </a:r>
          </a:p>
          <a:p>
            <a:pPr marL="514443" indent="-457200" defTabSz="937391">
              <a:spcBef>
                <a:spcPts val="600"/>
              </a:spcBef>
              <a:defRPr/>
            </a:pPr>
            <a:r>
              <a:rPr lang="en-US" dirty="0"/>
              <a:t>Build bond capacity</a:t>
            </a:r>
          </a:p>
          <a:p>
            <a:pPr marL="514443" indent="-457200" defTabSz="937391">
              <a:spcBef>
                <a:spcPts val="600"/>
              </a:spcBef>
              <a:defRPr/>
            </a:pPr>
            <a:r>
              <a:rPr lang="en-US" dirty="0"/>
              <a:t>Larger presence and enhanced reputation in the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307791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JOC Overview: </a:t>
            </a:r>
            <a:br>
              <a:rPr lang="en-US" dirty="0"/>
            </a:br>
            <a:r>
              <a:rPr lang="en-US" dirty="0"/>
              <a:t>Why JOC Works For Facility Owners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6059" y="1610995"/>
            <a:ext cx="10617200" cy="4114346"/>
          </a:xfrm>
        </p:spPr>
        <p:txBody>
          <a:bodyPr>
            <a:noAutofit/>
          </a:bodyPr>
          <a:lstStyle/>
          <a:p>
            <a:pPr marL="599817" lvl="1" indent="-335340" defTabSz="937391">
              <a:spcBef>
                <a:spcPts val="400"/>
              </a:spcBef>
            </a:pPr>
            <a:r>
              <a:rPr lang="en-US" sz="2000" dirty="0"/>
              <a:t>A Fixed Priced, Fast Track Procurement Process</a:t>
            </a:r>
          </a:p>
          <a:p>
            <a:pPr marL="599817" lvl="1" indent="-335340" defTabSz="937391">
              <a:spcBef>
                <a:spcPts val="400"/>
              </a:spcBef>
            </a:pPr>
            <a:r>
              <a:rPr lang="en-US" sz="2000" dirty="0"/>
              <a:t>Job Orders are Lump Sum</a:t>
            </a:r>
          </a:p>
          <a:p>
            <a:pPr marL="599817" lvl="1" indent="-335340" defTabSz="937391">
              <a:spcBef>
                <a:spcPts val="400"/>
              </a:spcBef>
            </a:pPr>
            <a:r>
              <a:rPr lang="en-US" sz="2000" dirty="0"/>
              <a:t>The Ability to Accomplish a Substantial Number of Individual Projects with a Single Competitively Bid Contract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Contractor Has A Continuing Financial Incentive To Provide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Responsive Services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Accurate Proposals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Quality Work on Time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Timely Close Out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Future Purchase Orders Tied to Contractor Performance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No Obligation To Award Specific Projects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the County can Use All Other Methods For Accomplishing Projects</a:t>
            </a:r>
          </a:p>
        </p:txBody>
      </p:sp>
    </p:spTree>
    <p:extLst>
      <p:ext uri="{BB962C8B-B14F-4D97-AF65-F5344CB8AC3E}">
        <p14:creationId xmlns:p14="http://schemas.microsoft.com/office/powerpoint/2010/main" val="354761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JOC Overview: </a:t>
            </a:r>
            <a:br>
              <a:rPr lang="en-US" dirty="0"/>
            </a:br>
            <a:r>
              <a:rPr lang="en-US" dirty="0"/>
              <a:t>Why JOC Works For Facility Owners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36059" y="1710347"/>
            <a:ext cx="10902950" cy="4283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Increases use of local subcontracting businesses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The absence of pre-established quantities inhibits trade staffing by the prime contractor. 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Responsiveness requires the prime to use multiple local subcontractors. 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No bonding requirement for the sub, faster payment, and less red tape, thereby expanding business opportunities for small businesses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The County reviews and approves all Subcontractors prior to issuing Job Orders  </a:t>
            </a:r>
          </a:p>
          <a:p>
            <a:pPr lvl="1"/>
            <a:r>
              <a:rPr lang="en-US" sz="2800" dirty="0"/>
              <a:t>Increases Transparency </a:t>
            </a:r>
          </a:p>
          <a:p>
            <a:pPr lvl="2">
              <a:spcAft>
                <a:spcPts val="600"/>
              </a:spcAft>
            </a:pPr>
            <a:r>
              <a:rPr lang="en-US" sz="2400" dirty="0"/>
              <a:t>The County Has the Ability to See and Review the Back-Up Pricing Details</a:t>
            </a:r>
          </a:p>
          <a:p>
            <a:pPr lvl="1"/>
            <a:r>
              <a:rPr lang="en-US" sz="2800" dirty="0"/>
              <a:t>Schedule Flexibility</a:t>
            </a:r>
          </a:p>
          <a:p>
            <a:pPr lvl="2"/>
            <a:r>
              <a:rPr lang="en-US" sz="2400" dirty="0"/>
              <a:t>No Shelf Life for Prices or Job Orders</a:t>
            </a:r>
          </a:p>
          <a:p>
            <a:pPr lvl="2"/>
            <a:r>
              <a:rPr lang="en-US" sz="2400" dirty="0"/>
              <a:t>Fast procurement cycle is good for end of fiscal year projects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550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2016 GORDIAN COLORS">
      <a:dk1>
        <a:srgbClr val="333F48"/>
      </a:dk1>
      <a:lt1>
        <a:srgbClr val="FFFFFF"/>
      </a:lt1>
      <a:dk2>
        <a:srgbClr val="4F5761"/>
      </a:dk2>
      <a:lt2>
        <a:srgbClr val="ACC3CF"/>
      </a:lt2>
      <a:accent1>
        <a:srgbClr val="004C97"/>
      </a:accent1>
      <a:accent2>
        <a:srgbClr val="72C2EA"/>
      </a:accent2>
      <a:accent3>
        <a:srgbClr val="64A70B"/>
      </a:accent3>
      <a:accent4>
        <a:srgbClr val="CB333B"/>
      </a:accent4>
      <a:accent5>
        <a:srgbClr val="E35205"/>
      </a:accent5>
      <a:accent6>
        <a:srgbClr val="FFB81C"/>
      </a:accent6>
      <a:hlink>
        <a:srgbClr val="004C97"/>
      </a:hlink>
      <a:folHlink>
        <a:srgbClr val="72C2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D66107919224F89229072D72A1282" ma:contentTypeVersion="11" ma:contentTypeDescription="Create a new document." ma:contentTypeScope="" ma:versionID="6b98d207a7737c4c334bb1c2155a5af5">
  <xsd:schema xmlns:xsd="http://www.w3.org/2001/XMLSchema" xmlns:xs="http://www.w3.org/2001/XMLSchema" xmlns:p="http://schemas.microsoft.com/office/2006/metadata/properties" xmlns:ns2="27f5d573-d8ee-40e2-8981-0a2182d73c34" xmlns:ns3="71844e41-4adc-44ac-91ee-a34dd919d684" targetNamespace="http://schemas.microsoft.com/office/2006/metadata/properties" ma:root="true" ma:fieldsID="f8ef4e5632b4242b87a150210e004315" ns2:_="" ns3:_="">
    <xsd:import namespace="27f5d573-d8ee-40e2-8981-0a2182d73c34"/>
    <xsd:import namespace="71844e41-4adc-44ac-91ee-a34dd919d6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5d573-d8ee-40e2-8981-0a2182d73c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44e41-4adc-44ac-91ee-a34dd919d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3D4D0-98C9-4708-B5C4-E0FC4AC2C0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5C3DD7-325B-409F-BC8E-91AAC02127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9B37521-9C2F-4F9D-88FC-3B396841C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5d573-d8ee-40e2-8981-0a2182d73c34"/>
    <ds:schemaRef ds:uri="71844e41-4adc-44ac-91ee-a34dd919d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</TotalTime>
  <Words>2330</Words>
  <Application>Microsoft Office PowerPoint</Application>
  <PresentationFormat>Widescreen</PresentationFormat>
  <Paragraphs>356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Comic Sans MS</vt:lpstr>
      <vt:lpstr>Wingdings 2</vt:lpstr>
      <vt:lpstr>Custom Design</vt:lpstr>
      <vt:lpstr>Document</vt:lpstr>
      <vt:lpstr>PowerPoint Presentation</vt:lpstr>
      <vt:lpstr>Pre-Proposal Meeting Agenda</vt:lpstr>
      <vt:lpstr>County JOC Overview</vt:lpstr>
      <vt:lpstr>JOC Overview</vt:lpstr>
      <vt:lpstr>JOC Overview:  Umbrella Contract</vt:lpstr>
      <vt:lpstr>JOC Overview:  Why JOC Works For Contractors</vt:lpstr>
      <vt:lpstr>JOC Overview:  Why JOC Works For Contractors</vt:lpstr>
      <vt:lpstr>JOC Overview:  Why JOC Works For Facility Owners</vt:lpstr>
      <vt:lpstr>JOC Overview:  Why JOC Works For Facility Owners</vt:lpstr>
      <vt:lpstr>JOC Overview: The JOC Process</vt:lpstr>
      <vt:lpstr>The Contract Documents</vt:lpstr>
      <vt:lpstr>The Contract Documents</vt:lpstr>
      <vt:lpstr>The Contract Documents</vt:lpstr>
      <vt:lpstr>The Contract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Contract Documents: Non Pre-Priced Tasks</vt:lpstr>
      <vt:lpstr>The Contract Documents</vt:lpstr>
      <vt:lpstr>Contract Specifics</vt:lpstr>
      <vt:lpstr>Contract Specifics</vt:lpstr>
      <vt:lpstr>Contract Specifics</vt:lpstr>
      <vt:lpstr>Contract Specifics</vt:lpstr>
      <vt:lpstr>Contract Specifics</vt:lpstr>
      <vt:lpstr>Calculating the Adjustment Factors: Method to Calculate</vt:lpstr>
      <vt:lpstr>Calculating the Adjustment Factors: Sample Project: Detailed Scope of Work</vt:lpstr>
      <vt:lpstr>Calculating the Adjustment Factors: Sample Project: Price Proposal</vt:lpstr>
      <vt:lpstr>Calculating the Adjustment Factors: Sample Price: CTC vs. Quote</vt:lpstr>
      <vt:lpstr>Calculating the Adjustment Factors: Sample Price: Putting it all together</vt:lpstr>
      <vt:lpstr>Completing the Bid Form</vt:lpstr>
      <vt:lpstr>Completing the Bid Form</vt:lpstr>
      <vt:lpstr>Completing the Bid Form</vt:lpstr>
      <vt:lpstr>Bid Considerations</vt:lpstr>
      <vt:lpstr>Considerations</vt:lpstr>
      <vt:lpstr>Considerations</vt:lpstr>
      <vt:lpstr>Considerations</vt:lpstr>
      <vt:lpstr>Review of Key Points</vt:lpstr>
      <vt:lpstr>Bid Submission</vt:lpstr>
      <vt:lpstr>Bid Submission</vt:lpstr>
      <vt:lpstr>Bid Submission</vt:lpstr>
      <vt:lpstr>Bid Submission: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JOC Pre-Bid Template 2017 2 MB</dc:title>
  <dc:creator>Microsoft Office User</dc:creator>
  <cp:lastModifiedBy>Meghan Trombley</cp:lastModifiedBy>
  <cp:revision>210</cp:revision>
  <dcterms:created xsi:type="dcterms:W3CDTF">2016-09-26T20:20:42Z</dcterms:created>
  <dcterms:modified xsi:type="dcterms:W3CDTF">2020-02-24T17:40:20Z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0x0101009F3D66107919224F89229072D72A1282</vt:lpwstr>
  </property>
</Properties>
</file>